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66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0CA5A7-20A9-4147-A6F4-5FCE07D25EFA}" type="datetimeFigureOut">
              <a:rPr lang="lt-LT" smtClean="0"/>
              <a:t>2022-09-28</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9CD17-CED4-44B8-B0F7-91A7F0999CD9}" type="slidenum">
              <a:rPr lang="lt-LT" smtClean="0"/>
              <a:t>‹#›</a:t>
            </a:fld>
            <a:endParaRPr lang="lt-LT"/>
          </a:p>
        </p:txBody>
      </p:sp>
    </p:spTree>
    <p:extLst>
      <p:ext uri="{BB962C8B-B14F-4D97-AF65-F5344CB8AC3E}">
        <p14:creationId xmlns:p14="http://schemas.microsoft.com/office/powerpoint/2010/main" val="143212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32280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115a0fd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5115a0fd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06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e9117f8a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fe9117f8a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12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e9117f8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fe9117f8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52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e9117f8a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fe9117f8a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13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e9117f8a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fe9117f8a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5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02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39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07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9afc0206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149afc0206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92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9afc0206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149afc0206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94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17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9afc02062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49afc02062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99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9afc0206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49afc0206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53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e9117f8a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fe9117f8a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66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9afc0206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149afc0206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36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voyant-tools.org/" TargetMode="External"/><Relationship Id="rId7" Type="http://schemas.openxmlformats.org/officeDocument/2006/relationships/hyperlink" Target="https://www.lrp.lt/l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nationalgeographic.lt/" TargetMode="External"/><Relationship Id="rId5" Type="http://schemas.openxmlformats.org/officeDocument/2006/relationships/hyperlink" Target="https://www.nationalgeographic.com/magazine" TargetMode="External"/><Relationship Id="rId4" Type="http://schemas.openxmlformats.org/officeDocument/2006/relationships/hyperlink" Target="https://voyant-tools.org/docs/#!/guide/sta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rka.pastovu.vdu.lt/wp-content/uploads/2022/07/Mokomoji-priemone.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resursai.pastovu.vdu.lt/mokomoji-priemone/ap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hdl.handle.net/20.500.11821/32" TargetMode="External"/><Relationship Id="rId7" Type="http://schemas.openxmlformats.org/officeDocument/2006/relationships/hyperlink" Target="http://hdl.handle.net/20.500.11821/4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hdl.handle.net/20.500.11821/40" TargetMode="External"/><Relationship Id="rId5" Type="http://schemas.openxmlformats.org/officeDocument/2006/relationships/hyperlink" Target="http://hdl.handle.net/20.500.11821/30" TargetMode="External"/><Relationship Id="rId4" Type="http://schemas.openxmlformats.org/officeDocument/2006/relationships/hyperlink" Target="http://hdl.handle.net/20.500.11821/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resursai.pastovu.vdu.lt/paieska/isplestin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clarin.vdu.lt/xmlui/?locale-attribute=l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resursai.pastovu.vdu.lt/atsisiusti#konkordansai" TargetMode="External"/><Relationship Id="rId4" Type="http://schemas.openxmlformats.org/officeDocument/2006/relationships/hyperlink" Target="https://www.laurenceanthony.net/software/antco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Shape 83"/>
        <p:cNvGrpSpPr/>
        <p:nvPr/>
      </p:nvGrpSpPr>
      <p:grpSpPr>
        <a:xfrm>
          <a:off x="0" y="0"/>
          <a:ext cx="0" cy="0"/>
          <a:chOff x="0" y="0"/>
          <a:chExt cx="0" cy="0"/>
        </a:xfrm>
      </p:grpSpPr>
      <p:sp>
        <p:nvSpPr>
          <p:cNvPr id="84" name="Google Shape;84;p13"/>
          <p:cNvSpPr txBox="1"/>
          <p:nvPr/>
        </p:nvSpPr>
        <p:spPr>
          <a:xfrm>
            <a:off x="422666" y="359132"/>
            <a:ext cx="5143200" cy="218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a:solidFill>
                  <a:schemeClr val="lt1"/>
                </a:solidFill>
                <a:latin typeface="Georgia"/>
                <a:ea typeface="Georgia"/>
                <a:cs typeface="Georgia"/>
                <a:sym typeface="Georgia"/>
              </a:rPr>
              <a:t>A Resource for Collocation Teaching, Learning, and Translation  </a:t>
            </a:r>
            <a:endParaRPr sz="3400">
              <a:solidFill>
                <a:schemeClr val="lt1"/>
              </a:solidFill>
              <a:latin typeface="Georgia"/>
              <a:ea typeface="Georgia"/>
              <a:cs typeface="Georgia"/>
              <a:sym typeface="Georgia"/>
            </a:endParaRPr>
          </a:p>
        </p:txBody>
      </p:sp>
      <p:sp>
        <p:nvSpPr>
          <p:cNvPr id="85" name="Google Shape;85;p13"/>
          <p:cNvSpPr txBox="1"/>
          <p:nvPr/>
        </p:nvSpPr>
        <p:spPr>
          <a:xfrm>
            <a:off x="496700" y="2930671"/>
            <a:ext cx="4443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eorgia"/>
                <a:ea typeface="Georgia"/>
                <a:cs typeface="Georgia"/>
                <a:sym typeface="Georgia"/>
              </a:rPr>
              <a:t>Jurgita Vaičenonienė</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r>
              <a:rPr lang="en-US" sz="1800">
                <a:solidFill>
                  <a:schemeClr val="lt1"/>
                </a:solidFill>
                <a:latin typeface="Georgia"/>
                <a:ea typeface="Georgia"/>
                <a:cs typeface="Georgia"/>
                <a:sym typeface="Georgia"/>
              </a:rPr>
              <a:t>Jolanta Kovalevskaitė</a:t>
            </a:r>
            <a:endParaRPr sz="1800">
              <a:solidFill>
                <a:schemeClr val="lt1"/>
              </a:solidFill>
              <a:latin typeface="Georgia"/>
              <a:ea typeface="Georgia"/>
              <a:cs typeface="Georgia"/>
              <a:sym typeface="Georgia"/>
            </a:endParaRPr>
          </a:p>
          <a:p>
            <a:pPr marL="0" marR="0" lvl="0" indent="0" algn="l" rtl="0">
              <a:spcBef>
                <a:spcPts val="0"/>
              </a:spcBef>
              <a:spcAft>
                <a:spcPts val="0"/>
              </a:spcAft>
              <a:buNone/>
            </a:pPr>
            <a:r>
              <a:rPr lang="en-US" sz="1800">
                <a:solidFill>
                  <a:schemeClr val="lt1"/>
                </a:solidFill>
                <a:latin typeface="Georgia"/>
                <a:ea typeface="Georgia"/>
                <a:cs typeface="Georgia"/>
                <a:sym typeface="Georgia"/>
              </a:rPr>
              <a:t>Erika Rimkutė</a:t>
            </a:r>
            <a:endParaRPr sz="1800">
              <a:solidFill>
                <a:schemeClr val="lt1"/>
              </a:solidFill>
              <a:latin typeface="Georgia"/>
              <a:ea typeface="Georgia"/>
              <a:cs typeface="Georgia"/>
              <a:sym typeface="Georgia"/>
            </a:endParaRPr>
          </a:p>
        </p:txBody>
      </p:sp>
      <p:pic>
        <p:nvPicPr>
          <p:cNvPr id="86" name="Google Shape;86;p13"/>
          <p:cNvPicPr preferRelativeResize="0"/>
          <p:nvPr/>
        </p:nvPicPr>
        <p:blipFill rotWithShape="1">
          <a:blip r:embed="rId3">
            <a:alphaModFix/>
          </a:blip>
          <a:srcRect/>
          <a:stretch/>
        </p:blipFill>
        <p:spPr>
          <a:xfrm>
            <a:off x="529168" y="4168247"/>
            <a:ext cx="975629" cy="422374"/>
          </a:xfrm>
          <a:prstGeom prst="rect">
            <a:avLst/>
          </a:prstGeom>
          <a:noFill/>
          <a:ln>
            <a:noFill/>
          </a:ln>
        </p:spPr>
      </p:pic>
      <p:pic>
        <p:nvPicPr>
          <p:cNvPr id="87" name="Google Shape;87;p13"/>
          <p:cNvPicPr preferRelativeResize="0"/>
          <p:nvPr/>
        </p:nvPicPr>
        <p:blipFill rotWithShape="1">
          <a:blip r:embed="rId4">
            <a:alphaModFix/>
          </a:blip>
          <a:srcRect/>
          <a:stretch/>
        </p:blipFill>
        <p:spPr>
          <a:xfrm>
            <a:off x="529169" y="4670115"/>
            <a:ext cx="830526" cy="1172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2"/>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56" name="Google Shape;156;p22"/>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rgbClr val="262A34"/>
              </a:solidFill>
              <a:latin typeface="Georgia"/>
              <a:ea typeface="Georgia"/>
              <a:cs typeface="Georgia"/>
              <a:sym typeface="Georgia"/>
            </a:endParaRPr>
          </a:p>
        </p:txBody>
      </p:sp>
      <p:sp>
        <p:nvSpPr>
          <p:cNvPr id="157" name="Google Shape;157;p22"/>
          <p:cNvSpPr txBox="1"/>
          <p:nvPr/>
        </p:nvSpPr>
        <p:spPr>
          <a:xfrm>
            <a:off x="422675" y="1070800"/>
            <a:ext cx="8276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rgbClr val="262A34"/>
              </a:solidFill>
              <a:latin typeface="Georgia"/>
              <a:ea typeface="Georgia"/>
              <a:cs typeface="Georgia"/>
              <a:sym typeface="Georgia"/>
            </a:endParaRPr>
          </a:p>
        </p:txBody>
      </p:sp>
      <p:pic>
        <p:nvPicPr>
          <p:cNvPr id="158" name="Google Shape;158;p22"/>
          <p:cNvPicPr preferRelativeResize="0"/>
          <p:nvPr/>
        </p:nvPicPr>
        <p:blipFill rotWithShape="1">
          <a:blip r:embed="rId3">
            <a:alphaModFix/>
          </a:blip>
          <a:srcRect/>
          <a:stretch/>
        </p:blipFill>
        <p:spPr>
          <a:xfrm>
            <a:off x="7888135" y="348388"/>
            <a:ext cx="920345" cy="397406"/>
          </a:xfrm>
          <a:prstGeom prst="rect">
            <a:avLst/>
          </a:prstGeom>
          <a:noFill/>
          <a:ln>
            <a:noFill/>
          </a:ln>
        </p:spPr>
      </p:pic>
      <p:pic>
        <p:nvPicPr>
          <p:cNvPr id="159" name="Google Shape;159;p22"/>
          <p:cNvPicPr preferRelativeResize="0"/>
          <p:nvPr/>
        </p:nvPicPr>
        <p:blipFill>
          <a:blip r:embed="rId4">
            <a:alphaModFix/>
          </a:blip>
          <a:stretch>
            <a:fillRect/>
          </a:stretch>
        </p:blipFill>
        <p:spPr>
          <a:xfrm>
            <a:off x="1388575" y="1265525"/>
            <a:ext cx="1681550" cy="3772674"/>
          </a:xfrm>
          <a:prstGeom prst="rect">
            <a:avLst/>
          </a:prstGeom>
          <a:noFill/>
          <a:ln>
            <a:noFill/>
          </a:ln>
        </p:spPr>
      </p:pic>
      <p:pic>
        <p:nvPicPr>
          <p:cNvPr id="160" name="Google Shape;160;p22"/>
          <p:cNvPicPr preferRelativeResize="0"/>
          <p:nvPr/>
        </p:nvPicPr>
        <p:blipFill>
          <a:blip r:embed="rId5">
            <a:alphaModFix/>
          </a:blip>
          <a:stretch>
            <a:fillRect/>
          </a:stretch>
        </p:blipFill>
        <p:spPr>
          <a:xfrm>
            <a:off x="4571998" y="1265525"/>
            <a:ext cx="3666836" cy="3491000"/>
          </a:xfrm>
          <a:prstGeom prst="rect">
            <a:avLst/>
          </a:prstGeom>
          <a:noFill/>
          <a:ln>
            <a:noFill/>
          </a:ln>
        </p:spPr>
      </p:pic>
      <p:sp>
        <p:nvSpPr>
          <p:cNvPr id="161" name="Google Shape;161;p22"/>
          <p:cNvSpPr txBox="1">
            <a:spLocks noGrp="1"/>
          </p:cNvSpPr>
          <p:nvPr>
            <p:ph type="body" idx="1"/>
          </p:nvPr>
        </p:nvSpPr>
        <p:spPr>
          <a:xfrm>
            <a:off x="570642" y="568934"/>
            <a:ext cx="3868200" cy="618000"/>
          </a:xfrm>
          <a:prstGeom prst="rect">
            <a:avLst/>
          </a:prstGeom>
        </p:spPr>
        <p:txBody>
          <a:bodyPr spcFirstLastPara="1" wrap="square" lIns="91425" tIns="45700" rIns="91425" bIns="45700" anchor="b" anchorCtr="0">
            <a:normAutofit fontScale="92500"/>
          </a:bodyPr>
          <a:lstStyle/>
          <a:p>
            <a:pPr marL="0" lvl="0" indent="0" algn="l" rtl="0">
              <a:spcBef>
                <a:spcPts val="750"/>
              </a:spcBef>
              <a:spcAft>
                <a:spcPts val="0"/>
              </a:spcAft>
              <a:buClr>
                <a:schemeClr val="dk1"/>
              </a:buClr>
              <a:buSzPct val="61111"/>
              <a:buFont typeface="Arial"/>
              <a:buNone/>
            </a:pPr>
            <a:r>
              <a:rPr lang="en-US"/>
              <a:t>Translated fiction (EN-LT) (approx. 1 mln. tokens); node: </a:t>
            </a:r>
            <a:r>
              <a:rPr lang="en-US" i="1"/>
              <a:t>hope </a:t>
            </a:r>
            <a:r>
              <a:rPr lang="en-US"/>
              <a:t>(nom.); raw hits: 31</a:t>
            </a:r>
            <a:endParaRPr/>
          </a:p>
        </p:txBody>
      </p:sp>
      <p:sp>
        <p:nvSpPr>
          <p:cNvPr id="162" name="Google Shape;162;p22"/>
          <p:cNvSpPr txBox="1">
            <a:spLocks noGrp="1"/>
          </p:cNvSpPr>
          <p:nvPr>
            <p:ph type="body" idx="3"/>
          </p:nvPr>
        </p:nvSpPr>
        <p:spPr>
          <a:xfrm>
            <a:off x="4572000" y="568934"/>
            <a:ext cx="3887400" cy="6180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1700"/>
              <a:t>Original Lithuanian fiction (approx 1 mln. tokens); raw hits: 69</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3"/>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68" name="Google Shape;168;p23"/>
          <p:cNvSpPr txBox="1"/>
          <p:nvPr/>
        </p:nvSpPr>
        <p:spPr>
          <a:xfrm>
            <a:off x="385491" y="557953"/>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Example 3: Task 3.12</a:t>
            </a:r>
            <a:endParaRPr sz="2100">
              <a:solidFill>
                <a:srgbClr val="262A34"/>
              </a:solidFill>
              <a:latin typeface="Georgia"/>
              <a:ea typeface="Georgia"/>
              <a:cs typeface="Georgia"/>
              <a:sym typeface="Georgia"/>
            </a:endParaRPr>
          </a:p>
        </p:txBody>
      </p:sp>
      <p:sp>
        <p:nvSpPr>
          <p:cNvPr id="169" name="Google Shape;169;p23"/>
          <p:cNvSpPr txBox="1"/>
          <p:nvPr/>
        </p:nvSpPr>
        <p:spPr>
          <a:xfrm>
            <a:off x="422677" y="1296400"/>
            <a:ext cx="7604700" cy="3093900"/>
          </a:xfrm>
          <a:prstGeom prst="rect">
            <a:avLst/>
          </a:prstGeom>
          <a:noFill/>
          <a:ln>
            <a:noFill/>
          </a:ln>
        </p:spPr>
        <p:txBody>
          <a:bodyPr spcFirstLastPara="1" wrap="square" lIns="91425" tIns="45700" rIns="91425" bIns="45700" anchor="t" anchorCtr="0">
            <a:spAutoFit/>
          </a:bodyPr>
          <a:lstStyle/>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Choose a text and its translation (e.g. news portals in different languages, your own translations, etc.).</a:t>
            </a: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Upload the original text or website link to </a:t>
            </a:r>
            <a:r>
              <a:rPr lang="en-US" sz="1300" i="1">
                <a:solidFill>
                  <a:srgbClr val="262A34"/>
                </a:solidFill>
                <a:latin typeface="Georgia"/>
                <a:ea typeface="Georgia"/>
                <a:cs typeface="Georgia"/>
                <a:sym typeface="Georgia"/>
              </a:rPr>
              <a:t>Voyant Tools</a:t>
            </a:r>
            <a:r>
              <a:rPr lang="en-US" sz="1300">
                <a:solidFill>
                  <a:srgbClr val="262A34"/>
                </a:solidFill>
                <a:latin typeface="Georgia"/>
                <a:ea typeface="Georgia"/>
                <a:cs typeface="Georgia"/>
                <a:sym typeface="Georgia"/>
              </a:rPr>
              <a:t> text analysis and visualization software and explore different data visualization functions: </a:t>
            </a:r>
            <a:r>
              <a:rPr lang="en-US" sz="1300" i="1">
                <a:solidFill>
                  <a:srgbClr val="262A34"/>
                </a:solidFill>
                <a:latin typeface="Georgia"/>
                <a:ea typeface="Georgia"/>
                <a:cs typeface="Georgia"/>
                <a:sym typeface="Georgia"/>
              </a:rPr>
              <a:t>Cirrus, Links, TermsBerry</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Do the same with the translation of the text. Compare the diagrams for the selected collocations and discuss the similarities and differences between the collocates of selected words in original and translated texts.</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b="1">
                <a:solidFill>
                  <a:srgbClr val="262A34"/>
                </a:solidFill>
                <a:latin typeface="Georgia"/>
                <a:ea typeface="Georgia"/>
                <a:cs typeface="Georgia"/>
                <a:sym typeface="Georgia"/>
              </a:rPr>
              <a:t>Software</a:t>
            </a:r>
            <a:r>
              <a:rPr lang="en-US" sz="1300">
                <a:solidFill>
                  <a:srgbClr val="262A34"/>
                </a:solidFill>
                <a:latin typeface="Georgia"/>
                <a:ea typeface="Georgia"/>
                <a:cs typeface="Georgia"/>
                <a:sym typeface="Georgia"/>
              </a:rPr>
              <a:t>: </a:t>
            </a:r>
            <a:r>
              <a:rPr lang="en-US" sz="1300" u="sng">
                <a:solidFill>
                  <a:schemeClr val="hlink"/>
                </a:solidFill>
                <a:latin typeface="Georgia"/>
                <a:ea typeface="Georgia"/>
                <a:cs typeface="Georgia"/>
                <a:sym typeface="Georgia"/>
                <a:hlinkClick r:id="rId3"/>
              </a:rPr>
              <a:t>https://voyant-tools.org/</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b="1">
                <a:solidFill>
                  <a:srgbClr val="262A34"/>
                </a:solidFill>
                <a:latin typeface="Georgia"/>
                <a:ea typeface="Georgia"/>
                <a:cs typeface="Georgia"/>
                <a:sym typeface="Georgia"/>
              </a:rPr>
              <a:t>Instructions</a:t>
            </a:r>
            <a:r>
              <a:rPr lang="en-US" sz="1300">
                <a:solidFill>
                  <a:srgbClr val="262A34"/>
                </a:solidFill>
                <a:latin typeface="Georgia"/>
                <a:ea typeface="Georgia"/>
                <a:cs typeface="Georgia"/>
                <a:sym typeface="Georgia"/>
              </a:rPr>
              <a:t>: </a:t>
            </a:r>
            <a:r>
              <a:rPr lang="en-US" sz="1300" u="sng">
                <a:solidFill>
                  <a:schemeClr val="hlink"/>
                </a:solidFill>
                <a:latin typeface="Georgia"/>
                <a:ea typeface="Georgia"/>
                <a:cs typeface="Georgia"/>
                <a:sym typeface="Georgia"/>
                <a:hlinkClick r:id="rId4"/>
              </a:rPr>
              <a:t>https://voyant-tools.org/docs/#!/guide/start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b="1">
                <a:solidFill>
                  <a:srgbClr val="262A34"/>
                </a:solidFill>
                <a:latin typeface="Georgia"/>
                <a:ea typeface="Georgia"/>
                <a:cs typeface="Georgia"/>
                <a:sym typeface="Georgia"/>
              </a:rPr>
              <a:t>Data suggestions</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i="1">
                <a:solidFill>
                  <a:srgbClr val="262A34"/>
                </a:solidFill>
                <a:latin typeface="Georgia"/>
                <a:ea typeface="Georgia"/>
                <a:cs typeface="Georgia"/>
                <a:sym typeface="Georgia"/>
              </a:rPr>
              <a:t>National Geographic</a:t>
            </a:r>
            <a:r>
              <a:rPr lang="en-US" sz="1300">
                <a:solidFill>
                  <a:srgbClr val="262A34"/>
                </a:solidFill>
                <a:latin typeface="Georgia"/>
                <a:ea typeface="Georgia"/>
                <a:cs typeface="Georgia"/>
                <a:sym typeface="Georgia"/>
              </a:rPr>
              <a:t> </a:t>
            </a:r>
            <a:r>
              <a:rPr lang="en-US" sz="1300" i="1">
                <a:solidFill>
                  <a:srgbClr val="262A34"/>
                </a:solidFill>
                <a:latin typeface="Georgia"/>
                <a:ea typeface="Georgia"/>
                <a:cs typeface="Georgia"/>
                <a:sym typeface="Georgia"/>
              </a:rPr>
              <a:t>Magazine</a:t>
            </a:r>
            <a:r>
              <a:rPr lang="en-US" sz="1300">
                <a:solidFill>
                  <a:srgbClr val="262A34"/>
                </a:solidFill>
                <a:latin typeface="Georgia"/>
                <a:ea typeface="Georgia"/>
                <a:cs typeface="Georgia"/>
                <a:sym typeface="Georgia"/>
              </a:rPr>
              <a:t> (</a:t>
            </a:r>
            <a:r>
              <a:rPr lang="en-US" sz="1300" u="sng">
                <a:solidFill>
                  <a:schemeClr val="hlink"/>
                </a:solidFill>
                <a:latin typeface="Georgia"/>
                <a:ea typeface="Georgia"/>
                <a:cs typeface="Georgia"/>
                <a:sym typeface="Georgia"/>
                <a:hlinkClick r:id="rId5"/>
              </a:rPr>
              <a:t>EN</a:t>
            </a:r>
            <a:r>
              <a:rPr lang="en-US" sz="1300">
                <a:solidFill>
                  <a:srgbClr val="262A34"/>
                </a:solidFill>
                <a:latin typeface="Georgia"/>
                <a:ea typeface="Georgia"/>
                <a:cs typeface="Georgia"/>
                <a:sym typeface="Georgia"/>
              </a:rPr>
              <a:t> / </a:t>
            </a:r>
            <a:r>
              <a:rPr lang="en-US" sz="1300" u="sng">
                <a:solidFill>
                  <a:schemeClr val="hlink"/>
                </a:solidFill>
                <a:latin typeface="Georgia"/>
                <a:ea typeface="Georgia"/>
                <a:cs typeface="Georgia"/>
                <a:sym typeface="Georgia"/>
                <a:hlinkClick r:id="rId6"/>
              </a:rPr>
              <a:t>LT</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a:solidFill>
                  <a:srgbClr val="262A34"/>
                </a:solidFill>
                <a:latin typeface="Georgia"/>
                <a:ea typeface="Georgia"/>
                <a:cs typeface="Georgia"/>
                <a:sym typeface="Georgia"/>
              </a:rPr>
              <a:t>Websites of shops, companies, universities, government organizations (</a:t>
            </a:r>
            <a:r>
              <a:rPr lang="en-US" sz="1300" u="sng">
                <a:solidFill>
                  <a:schemeClr val="hlink"/>
                </a:solidFill>
                <a:latin typeface="Georgia"/>
                <a:ea typeface="Georgia"/>
                <a:cs typeface="Georgia"/>
                <a:sym typeface="Georgia"/>
                <a:hlinkClick r:id="rId7"/>
              </a:rPr>
              <a:t>LT / EN</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p:txBody>
      </p:sp>
      <p:pic>
        <p:nvPicPr>
          <p:cNvPr id="170" name="Google Shape;170;p23"/>
          <p:cNvPicPr preferRelativeResize="0"/>
          <p:nvPr/>
        </p:nvPicPr>
        <p:blipFill rotWithShape="1">
          <a:blip r:embed="rId8">
            <a:alphaModFix/>
          </a:blip>
          <a:srcRect/>
          <a:stretch/>
        </p:blipFill>
        <p:spPr>
          <a:xfrm>
            <a:off x="7888135" y="348388"/>
            <a:ext cx="920345" cy="3974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4"/>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76" name="Google Shape;176;p24"/>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rgbClr val="262A34"/>
              </a:solidFill>
              <a:latin typeface="Georgia"/>
              <a:ea typeface="Georgia"/>
              <a:cs typeface="Georgia"/>
              <a:sym typeface="Georgia"/>
            </a:endParaRPr>
          </a:p>
        </p:txBody>
      </p:sp>
      <p:sp>
        <p:nvSpPr>
          <p:cNvPr id="177" name="Google Shape;177;p24"/>
          <p:cNvSpPr txBox="1"/>
          <p:nvPr/>
        </p:nvSpPr>
        <p:spPr>
          <a:xfrm>
            <a:off x="422667" y="1296399"/>
            <a:ext cx="6375600" cy="2925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p:txBody>
      </p:sp>
      <p:pic>
        <p:nvPicPr>
          <p:cNvPr id="178" name="Google Shape;178;p24"/>
          <p:cNvPicPr preferRelativeResize="0"/>
          <p:nvPr/>
        </p:nvPicPr>
        <p:blipFill rotWithShape="1">
          <a:blip r:embed="rId3">
            <a:alphaModFix/>
          </a:blip>
          <a:srcRect/>
          <a:stretch/>
        </p:blipFill>
        <p:spPr>
          <a:xfrm>
            <a:off x="7888135" y="348388"/>
            <a:ext cx="920345" cy="397406"/>
          </a:xfrm>
          <a:prstGeom prst="rect">
            <a:avLst/>
          </a:prstGeom>
          <a:noFill/>
          <a:ln>
            <a:noFill/>
          </a:ln>
        </p:spPr>
      </p:pic>
      <p:sp>
        <p:nvSpPr>
          <p:cNvPr id="179" name="Google Shape;179;p24"/>
          <p:cNvSpPr txBox="1">
            <a:spLocks noGrp="1"/>
          </p:cNvSpPr>
          <p:nvPr>
            <p:ph type="title"/>
          </p:nvPr>
        </p:nvSpPr>
        <p:spPr>
          <a:xfrm>
            <a:off x="696741" y="283469"/>
            <a:ext cx="7886700" cy="994200"/>
          </a:xfrm>
          <a:prstGeom prst="rect">
            <a:avLst/>
          </a:prstGeom>
        </p:spPr>
        <p:txBody>
          <a:bodyPr spcFirstLastPara="1" wrap="square" lIns="91425" tIns="45700" rIns="91425" bIns="45700" anchor="ctr" anchorCtr="0">
            <a:normAutofit fontScale="90000"/>
          </a:bodyPr>
          <a:lstStyle/>
          <a:p>
            <a:pPr marL="0" lvl="0" indent="0" algn="ctr" rtl="0">
              <a:spcBef>
                <a:spcPts val="750"/>
              </a:spcBef>
              <a:spcAft>
                <a:spcPts val="0"/>
              </a:spcAft>
              <a:buSzPct val="52380"/>
              <a:buNone/>
            </a:pPr>
            <a:endParaRPr sz="2100"/>
          </a:p>
          <a:p>
            <a:pPr marL="0" lvl="0" indent="0" algn="ctr" rtl="0">
              <a:spcBef>
                <a:spcPts val="750"/>
              </a:spcBef>
              <a:spcAft>
                <a:spcPts val="0"/>
              </a:spcAft>
              <a:buClr>
                <a:schemeClr val="dk1"/>
              </a:buClr>
              <a:buSzPct val="52380"/>
              <a:buFont typeface="Arial"/>
              <a:buNone/>
            </a:pPr>
            <a:r>
              <a:rPr lang="en-US" sz="2100"/>
              <a:t>ST and TT comparison </a:t>
            </a:r>
            <a:endParaRPr sz="2170">
              <a:latin typeface="Georgia"/>
              <a:ea typeface="Georgia"/>
              <a:cs typeface="Georgia"/>
              <a:sym typeface="Georgia"/>
            </a:endParaRPr>
          </a:p>
          <a:p>
            <a:pPr marL="0" lvl="0" indent="0" algn="l" rtl="0">
              <a:spcBef>
                <a:spcPts val="0"/>
              </a:spcBef>
              <a:spcAft>
                <a:spcPts val="0"/>
              </a:spcAft>
              <a:buSzPct val="45622"/>
              <a:buNone/>
            </a:pPr>
            <a:endParaRPr sz="2170">
              <a:latin typeface="Georgia"/>
              <a:ea typeface="Georgia"/>
              <a:cs typeface="Georgia"/>
              <a:sym typeface="Georgia"/>
            </a:endParaRPr>
          </a:p>
        </p:txBody>
      </p:sp>
      <p:sp>
        <p:nvSpPr>
          <p:cNvPr id="180" name="Google Shape;180;p24"/>
          <p:cNvSpPr txBox="1">
            <a:spLocks noGrp="1"/>
          </p:cNvSpPr>
          <p:nvPr>
            <p:ph type="body" idx="1"/>
          </p:nvPr>
        </p:nvSpPr>
        <p:spPr>
          <a:xfrm>
            <a:off x="629842" y="1260872"/>
            <a:ext cx="3868200" cy="618000"/>
          </a:xfrm>
          <a:prstGeom prst="rect">
            <a:avLst/>
          </a:prstGeom>
        </p:spPr>
        <p:txBody>
          <a:bodyPr spcFirstLastPara="1" wrap="square" lIns="91425" tIns="45700" rIns="91425" bIns="45700" anchor="b" anchorCtr="0">
            <a:normAutofit fontScale="55000" lnSpcReduction="20000"/>
          </a:bodyPr>
          <a:lstStyle/>
          <a:p>
            <a:pPr marL="0" lvl="0" indent="0" algn="l" rtl="0">
              <a:spcBef>
                <a:spcPts val="750"/>
              </a:spcBef>
              <a:spcAft>
                <a:spcPts val="0"/>
              </a:spcAft>
              <a:buNone/>
            </a:pPr>
            <a:r>
              <a:rPr lang="en-US" b="0" i="1"/>
              <a:t>Source: Gyvas atodūsis. Lietuvių poezijos vertimai. Breathing Free. Poems from the Lithuanian. </a:t>
            </a:r>
            <a:r>
              <a:rPr lang="en-US" b="0"/>
              <a:t>Editor and Translator: V. Bakaitis. 2001. Vilnius: LRLS.</a:t>
            </a:r>
            <a:endParaRPr b="0"/>
          </a:p>
          <a:p>
            <a:pPr marL="0" lvl="0" indent="0" algn="l" rtl="0">
              <a:spcBef>
                <a:spcPts val="750"/>
              </a:spcBef>
              <a:spcAft>
                <a:spcPts val="0"/>
              </a:spcAft>
              <a:buNone/>
            </a:pPr>
            <a:endParaRPr b="0"/>
          </a:p>
        </p:txBody>
      </p:sp>
      <p:sp>
        <p:nvSpPr>
          <p:cNvPr id="181" name="Google Shape;181;p24"/>
          <p:cNvSpPr txBox="1">
            <a:spLocks noGrp="1"/>
          </p:cNvSpPr>
          <p:nvPr>
            <p:ph type="body" idx="2"/>
          </p:nvPr>
        </p:nvSpPr>
        <p:spPr>
          <a:xfrm>
            <a:off x="629842" y="1878806"/>
            <a:ext cx="3868200" cy="2763300"/>
          </a:xfrm>
          <a:prstGeom prst="rect">
            <a:avLst/>
          </a:prstGeom>
        </p:spPr>
        <p:txBody>
          <a:bodyPr spcFirstLastPara="1" wrap="square" lIns="91425" tIns="45700" rIns="91425" bIns="45700" anchor="t" anchorCtr="0">
            <a:normAutofit fontScale="77500" lnSpcReduction="20000"/>
          </a:bodyPr>
          <a:lstStyle/>
          <a:p>
            <a:pPr marL="0" lvl="0" indent="0" algn="l" rtl="0">
              <a:spcBef>
                <a:spcPts val="750"/>
              </a:spcBef>
              <a:spcAft>
                <a:spcPts val="0"/>
              </a:spcAft>
              <a:buNone/>
            </a:pPr>
            <a:r>
              <a:rPr lang="en-US" b="1"/>
              <a:t>Rugiagėlės </a:t>
            </a:r>
            <a:r>
              <a:rPr lang="en-US" i="1"/>
              <a:t>(Kazys Binkis)</a:t>
            </a:r>
            <a:endParaRPr i="1"/>
          </a:p>
          <a:p>
            <a:pPr marL="0" lvl="0" indent="0" algn="l" rtl="0">
              <a:spcBef>
                <a:spcPts val="750"/>
              </a:spcBef>
              <a:spcAft>
                <a:spcPts val="0"/>
              </a:spcAft>
              <a:buNone/>
            </a:pPr>
            <a:endParaRPr i="1"/>
          </a:p>
          <a:p>
            <a:pPr marL="0" lvl="0" indent="0" algn="l" rtl="0">
              <a:spcBef>
                <a:spcPts val="750"/>
              </a:spcBef>
              <a:spcAft>
                <a:spcPts val="0"/>
              </a:spcAft>
              <a:buNone/>
            </a:pPr>
            <a:r>
              <a:rPr lang="en-US"/>
              <a:t>Vien tik mėlyna akyse, –</a:t>
            </a:r>
            <a:endParaRPr/>
          </a:p>
          <a:p>
            <a:pPr marL="0" lvl="0" indent="0" algn="l" rtl="0">
              <a:spcBef>
                <a:spcPts val="750"/>
              </a:spcBef>
              <a:spcAft>
                <a:spcPts val="0"/>
              </a:spcAft>
              <a:buNone/>
            </a:pPr>
            <a:r>
              <a:rPr lang="en-US"/>
              <a:t>Žemėj, ore ir danguj</a:t>
            </a:r>
            <a:endParaRPr/>
          </a:p>
          <a:p>
            <a:pPr marL="0" lvl="0" indent="0" algn="l" rtl="0">
              <a:spcBef>
                <a:spcPts val="750"/>
              </a:spcBef>
              <a:spcAft>
                <a:spcPts val="0"/>
              </a:spcAft>
              <a:buNone/>
            </a:pPr>
            <a:r>
              <a:rPr lang="en-US"/>
              <a:t>Daugiau nieko nebmatysi, –</a:t>
            </a:r>
            <a:endParaRPr/>
          </a:p>
          <a:p>
            <a:pPr marL="0" lvl="0" indent="0" algn="l" rtl="0">
              <a:spcBef>
                <a:spcPts val="750"/>
              </a:spcBef>
              <a:spcAft>
                <a:spcPts val="0"/>
              </a:spcAft>
              <a:buNone/>
            </a:pPr>
            <a:r>
              <a:rPr lang="en-US"/>
              <a:t>Vien tik mėlyna akyse...</a:t>
            </a:r>
            <a:endParaRPr/>
          </a:p>
          <a:p>
            <a:pPr marL="0" lvl="0" indent="0" algn="l" rtl="0">
              <a:spcBef>
                <a:spcPts val="750"/>
              </a:spcBef>
              <a:spcAft>
                <a:spcPts val="0"/>
              </a:spcAft>
              <a:buNone/>
            </a:pPr>
            <a:r>
              <a:rPr lang="en-US"/>
              <a:t>Užsimerksi, pamąstysi,</a:t>
            </a:r>
            <a:endParaRPr/>
          </a:p>
          <a:p>
            <a:pPr marL="0" lvl="0" indent="0" algn="l" rtl="0">
              <a:spcBef>
                <a:spcPts val="750"/>
              </a:spcBef>
              <a:spcAft>
                <a:spcPts val="0"/>
              </a:spcAft>
              <a:buNone/>
            </a:pPr>
            <a:r>
              <a:rPr lang="en-US"/>
              <a:t>Nusijuoksi... O paskui –</a:t>
            </a:r>
            <a:endParaRPr/>
          </a:p>
          <a:p>
            <a:pPr marL="0" lvl="0" indent="0" algn="l" rtl="0">
              <a:spcBef>
                <a:spcPts val="750"/>
              </a:spcBef>
              <a:spcAft>
                <a:spcPts val="0"/>
              </a:spcAft>
              <a:buNone/>
            </a:pPr>
            <a:r>
              <a:rPr lang="en-US"/>
              <a:t>Vien tik mėlyna akyse, –</a:t>
            </a:r>
            <a:endParaRPr/>
          </a:p>
          <a:p>
            <a:pPr marL="0" lvl="0" indent="0" algn="l" rtl="0">
              <a:spcBef>
                <a:spcPts val="750"/>
              </a:spcBef>
              <a:spcAft>
                <a:spcPts val="0"/>
              </a:spcAft>
              <a:buNone/>
            </a:pPr>
            <a:r>
              <a:rPr lang="en-US"/>
              <a:t>Žemėj, ore ir danguj.</a:t>
            </a:r>
            <a:endParaRPr/>
          </a:p>
        </p:txBody>
      </p:sp>
      <p:sp>
        <p:nvSpPr>
          <p:cNvPr id="182" name="Google Shape;182;p24"/>
          <p:cNvSpPr txBox="1">
            <a:spLocks noGrp="1"/>
          </p:cNvSpPr>
          <p:nvPr>
            <p:ph type="body" idx="4"/>
          </p:nvPr>
        </p:nvSpPr>
        <p:spPr>
          <a:xfrm>
            <a:off x="4629150" y="1878806"/>
            <a:ext cx="3887400" cy="2763300"/>
          </a:xfrm>
          <a:prstGeom prst="rect">
            <a:avLst/>
          </a:prstGeom>
        </p:spPr>
        <p:txBody>
          <a:bodyPr spcFirstLastPara="1" wrap="square" lIns="91425" tIns="45700" rIns="91425" bIns="45700" anchor="t" anchorCtr="0">
            <a:normAutofit fontScale="77500" lnSpcReduction="20000"/>
          </a:bodyPr>
          <a:lstStyle/>
          <a:p>
            <a:pPr marL="0" lvl="0" indent="0" algn="l" rtl="0">
              <a:spcBef>
                <a:spcPts val="750"/>
              </a:spcBef>
              <a:spcAft>
                <a:spcPts val="0"/>
              </a:spcAft>
              <a:buNone/>
            </a:pPr>
            <a:r>
              <a:rPr lang="en-US" b="1"/>
              <a:t>Cornflowers</a:t>
            </a:r>
            <a:endParaRPr b="1"/>
          </a:p>
          <a:p>
            <a:pPr marL="0" lvl="0" indent="0" algn="l" rtl="0">
              <a:spcBef>
                <a:spcPts val="750"/>
              </a:spcBef>
              <a:spcAft>
                <a:spcPts val="0"/>
              </a:spcAft>
              <a:buNone/>
            </a:pPr>
            <a:endParaRPr/>
          </a:p>
          <a:p>
            <a:pPr marL="0" lvl="0" indent="0" algn="l" rtl="0">
              <a:spcBef>
                <a:spcPts val="750"/>
              </a:spcBef>
              <a:spcAft>
                <a:spcPts val="0"/>
              </a:spcAft>
              <a:buNone/>
            </a:pPr>
            <a:r>
              <a:rPr lang="en-US"/>
              <a:t>Blue is all there is to see:</a:t>
            </a:r>
            <a:endParaRPr/>
          </a:p>
          <a:p>
            <a:pPr marL="0" lvl="0" indent="0" algn="l" rtl="0">
              <a:spcBef>
                <a:spcPts val="750"/>
              </a:spcBef>
              <a:spcAft>
                <a:spcPts val="0"/>
              </a:spcAft>
              <a:buNone/>
            </a:pPr>
            <a:r>
              <a:rPr lang="en-US"/>
              <a:t>Earth, air and sky;</a:t>
            </a:r>
            <a:endParaRPr/>
          </a:p>
          <a:p>
            <a:pPr marL="0" lvl="0" indent="0" algn="l" rtl="0">
              <a:spcBef>
                <a:spcPts val="750"/>
              </a:spcBef>
              <a:spcAft>
                <a:spcPts val="0"/>
              </a:spcAft>
              <a:buNone/>
            </a:pPr>
            <a:r>
              <a:rPr lang="en-US"/>
              <a:t>With nothing more before your eyes,</a:t>
            </a:r>
            <a:endParaRPr/>
          </a:p>
          <a:p>
            <a:pPr marL="0" lvl="0" indent="0" algn="l" rtl="0">
              <a:spcBef>
                <a:spcPts val="750"/>
              </a:spcBef>
              <a:spcAft>
                <a:spcPts val="0"/>
              </a:spcAft>
              <a:buNone/>
            </a:pPr>
            <a:r>
              <a:rPr lang="en-US"/>
              <a:t>Blue is all there is to see,</a:t>
            </a:r>
            <a:endParaRPr/>
          </a:p>
          <a:p>
            <a:pPr marL="0" lvl="0" indent="0" algn="l" rtl="0">
              <a:spcBef>
                <a:spcPts val="750"/>
              </a:spcBef>
              <a:spcAft>
                <a:spcPts val="0"/>
              </a:spcAft>
              <a:buNone/>
            </a:pPr>
            <a:r>
              <a:rPr lang="en-US"/>
              <a:t>Squint both eyes shut and think,</a:t>
            </a:r>
            <a:endParaRPr/>
          </a:p>
          <a:p>
            <a:pPr marL="0" lvl="0" indent="0" algn="l" rtl="0">
              <a:spcBef>
                <a:spcPts val="750"/>
              </a:spcBef>
              <a:spcAft>
                <a:spcPts val="0"/>
              </a:spcAft>
              <a:buNone/>
            </a:pPr>
            <a:r>
              <a:rPr lang="en-US"/>
              <a:t>You'll have to laugh for, all the while,</a:t>
            </a:r>
            <a:endParaRPr/>
          </a:p>
          <a:p>
            <a:pPr marL="0" lvl="0" indent="0" algn="l" rtl="0">
              <a:spcBef>
                <a:spcPts val="750"/>
              </a:spcBef>
              <a:spcAft>
                <a:spcPts val="0"/>
              </a:spcAft>
              <a:buNone/>
            </a:pPr>
            <a:r>
              <a:rPr lang="en-US"/>
              <a:t>Blue is all there is to see:</a:t>
            </a:r>
            <a:endParaRPr/>
          </a:p>
          <a:p>
            <a:pPr marL="0" lvl="0" indent="0" algn="l" rtl="0">
              <a:spcBef>
                <a:spcPts val="750"/>
              </a:spcBef>
              <a:spcAft>
                <a:spcPts val="0"/>
              </a:spcAft>
              <a:buNone/>
            </a:pPr>
            <a:r>
              <a:rPr lang="en-US"/>
              <a:t>Earth, air and sky.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5"/>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rgbClr val="262A34"/>
              </a:solidFill>
              <a:latin typeface="Georgia"/>
              <a:ea typeface="Georgia"/>
              <a:cs typeface="Georgia"/>
              <a:sym typeface="Georgia"/>
            </a:endParaRPr>
          </a:p>
        </p:txBody>
      </p:sp>
      <p:sp>
        <p:nvSpPr>
          <p:cNvPr id="188" name="Google Shape;188;p25"/>
          <p:cNvSpPr txBox="1"/>
          <p:nvPr/>
        </p:nvSpPr>
        <p:spPr>
          <a:xfrm>
            <a:off x="422667" y="1296399"/>
            <a:ext cx="6375600" cy="292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81E40"/>
              </a:buClr>
              <a:buSzPts val="1040"/>
              <a:buFont typeface="Arial"/>
              <a:buChar char="•"/>
            </a:pPr>
            <a:endParaRPr sz="1300">
              <a:solidFill>
                <a:srgbClr val="262A34"/>
              </a:solidFill>
              <a:latin typeface="Georgia"/>
              <a:ea typeface="Georgia"/>
              <a:cs typeface="Georgia"/>
              <a:sym typeface="Georgia"/>
            </a:endParaRPr>
          </a:p>
        </p:txBody>
      </p:sp>
      <p:pic>
        <p:nvPicPr>
          <p:cNvPr id="189" name="Google Shape;189;p25"/>
          <p:cNvPicPr preferRelativeResize="0"/>
          <p:nvPr/>
        </p:nvPicPr>
        <p:blipFill rotWithShape="1">
          <a:blip r:embed="rId3">
            <a:alphaModFix/>
          </a:blip>
          <a:srcRect/>
          <a:stretch/>
        </p:blipFill>
        <p:spPr>
          <a:xfrm>
            <a:off x="7888135" y="348388"/>
            <a:ext cx="920345" cy="397406"/>
          </a:xfrm>
          <a:prstGeom prst="rect">
            <a:avLst/>
          </a:prstGeom>
          <a:noFill/>
          <a:ln>
            <a:noFill/>
          </a:ln>
        </p:spPr>
      </p:pic>
      <p:sp>
        <p:nvSpPr>
          <p:cNvPr id="190" name="Google Shape;190;p25"/>
          <p:cNvSpPr txBox="1">
            <a:spLocks noGrp="1"/>
          </p:cNvSpPr>
          <p:nvPr>
            <p:ph type="body" idx="2"/>
          </p:nvPr>
        </p:nvSpPr>
        <p:spPr>
          <a:xfrm>
            <a:off x="4629150" y="1369219"/>
            <a:ext cx="3886200" cy="3263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pic>
        <p:nvPicPr>
          <p:cNvPr id="191" name="Google Shape;191;p25"/>
          <p:cNvPicPr preferRelativeResize="0"/>
          <p:nvPr/>
        </p:nvPicPr>
        <p:blipFill>
          <a:blip r:embed="rId4">
            <a:alphaModFix/>
          </a:blip>
          <a:stretch>
            <a:fillRect/>
          </a:stretch>
        </p:blipFill>
        <p:spPr>
          <a:xfrm>
            <a:off x="4514850" y="988325"/>
            <a:ext cx="4325050" cy="3370700"/>
          </a:xfrm>
          <a:prstGeom prst="rect">
            <a:avLst/>
          </a:prstGeom>
          <a:noFill/>
          <a:ln>
            <a:noFill/>
          </a:ln>
        </p:spPr>
      </p:pic>
      <p:pic>
        <p:nvPicPr>
          <p:cNvPr id="192" name="Google Shape;192;p25"/>
          <p:cNvPicPr preferRelativeResize="0"/>
          <p:nvPr/>
        </p:nvPicPr>
        <p:blipFill>
          <a:blip r:embed="rId5">
            <a:alphaModFix/>
          </a:blip>
          <a:stretch>
            <a:fillRect/>
          </a:stretch>
        </p:blipFill>
        <p:spPr>
          <a:xfrm>
            <a:off x="294050" y="988325"/>
            <a:ext cx="3990975" cy="391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6"/>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98" name="Google Shape;198;p26"/>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rgbClr val="262A34"/>
              </a:solidFill>
              <a:latin typeface="Georgia"/>
              <a:ea typeface="Georgia"/>
              <a:cs typeface="Georgia"/>
              <a:sym typeface="Georgia"/>
            </a:endParaRPr>
          </a:p>
        </p:txBody>
      </p:sp>
      <p:sp>
        <p:nvSpPr>
          <p:cNvPr id="199" name="Google Shape;199;p26"/>
          <p:cNvSpPr txBox="1"/>
          <p:nvPr/>
        </p:nvSpPr>
        <p:spPr>
          <a:xfrm>
            <a:off x="422667" y="1296399"/>
            <a:ext cx="6375600" cy="2925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p:txBody>
      </p:sp>
      <p:pic>
        <p:nvPicPr>
          <p:cNvPr id="200" name="Google Shape;200;p26"/>
          <p:cNvPicPr preferRelativeResize="0"/>
          <p:nvPr/>
        </p:nvPicPr>
        <p:blipFill rotWithShape="1">
          <a:blip r:embed="rId3">
            <a:alphaModFix/>
          </a:blip>
          <a:srcRect/>
          <a:stretch/>
        </p:blipFill>
        <p:spPr>
          <a:xfrm>
            <a:off x="7888135" y="348388"/>
            <a:ext cx="920345" cy="397406"/>
          </a:xfrm>
          <a:prstGeom prst="rect">
            <a:avLst/>
          </a:prstGeom>
          <a:noFill/>
          <a:ln>
            <a:noFill/>
          </a:ln>
        </p:spPr>
      </p:pic>
      <p:pic>
        <p:nvPicPr>
          <p:cNvPr id="201" name="Google Shape;201;p26"/>
          <p:cNvPicPr preferRelativeResize="0"/>
          <p:nvPr/>
        </p:nvPicPr>
        <p:blipFill>
          <a:blip r:embed="rId4">
            <a:alphaModFix/>
          </a:blip>
          <a:stretch>
            <a:fillRect/>
          </a:stretch>
        </p:blipFill>
        <p:spPr>
          <a:xfrm>
            <a:off x="4629150" y="988324"/>
            <a:ext cx="3282075" cy="3693250"/>
          </a:xfrm>
          <a:prstGeom prst="rect">
            <a:avLst/>
          </a:prstGeom>
          <a:noFill/>
          <a:ln>
            <a:noFill/>
          </a:ln>
        </p:spPr>
      </p:pic>
      <p:pic>
        <p:nvPicPr>
          <p:cNvPr id="202" name="Google Shape;202;p26"/>
          <p:cNvPicPr preferRelativeResize="0"/>
          <p:nvPr/>
        </p:nvPicPr>
        <p:blipFill>
          <a:blip r:embed="rId5">
            <a:alphaModFix/>
          </a:blip>
          <a:stretch>
            <a:fillRect/>
          </a:stretch>
        </p:blipFill>
        <p:spPr>
          <a:xfrm>
            <a:off x="1147100" y="988325"/>
            <a:ext cx="3367750" cy="3858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7"/>
          <p:cNvSpPr txBox="1"/>
          <p:nvPr/>
        </p:nvSpPr>
        <p:spPr>
          <a:xfrm>
            <a:off x="422666" y="572828"/>
            <a:ext cx="44355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Summing up</a:t>
            </a:r>
            <a:endParaRPr sz="2100">
              <a:solidFill>
                <a:srgbClr val="262A34"/>
              </a:solidFill>
              <a:latin typeface="Georgia"/>
              <a:ea typeface="Georgia"/>
              <a:cs typeface="Georgia"/>
              <a:sym typeface="Georgia"/>
            </a:endParaRPr>
          </a:p>
        </p:txBody>
      </p:sp>
      <p:sp>
        <p:nvSpPr>
          <p:cNvPr id="208" name="Google Shape;208;p27"/>
          <p:cNvSpPr txBox="1"/>
          <p:nvPr/>
        </p:nvSpPr>
        <p:spPr>
          <a:xfrm>
            <a:off x="479102" y="1590150"/>
            <a:ext cx="4612500" cy="32286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n-US" sz="1050">
                <a:solidFill>
                  <a:schemeClr val="dk1"/>
                </a:solidFill>
              </a:rPr>
              <a:t>Hopefully, the presented resources:</a:t>
            </a:r>
            <a:endParaRPr sz="1050">
              <a:solidFill>
                <a:schemeClr val="dk1"/>
              </a:solidFill>
            </a:endParaRPr>
          </a:p>
          <a:p>
            <a:pPr marL="457200" lvl="0" indent="-295275" algn="just" rtl="0">
              <a:lnSpc>
                <a:spcPct val="115000"/>
              </a:lnSpc>
              <a:spcBef>
                <a:spcPts val="1200"/>
              </a:spcBef>
              <a:spcAft>
                <a:spcPts val="0"/>
              </a:spcAft>
              <a:buClr>
                <a:schemeClr val="dk1"/>
              </a:buClr>
              <a:buSzPts val="1050"/>
              <a:buChar char="●"/>
            </a:pPr>
            <a:r>
              <a:rPr lang="en-US" sz="1050">
                <a:solidFill>
                  <a:schemeClr val="dk1"/>
                </a:solidFill>
              </a:rPr>
              <a:t>will be used as open access educational materials for the lesser-used Lithuanian  language; </a:t>
            </a:r>
            <a:endParaRPr sz="1050">
              <a:solidFill>
                <a:schemeClr val="dk1"/>
              </a:solidFill>
            </a:endParaRPr>
          </a:p>
          <a:p>
            <a:pPr marL="914400" lvl="0" indent="0" algn="just" rtl="0">
              <a:lnSpc>
                <a:spcPct val="115000"/>
              </a:lnSpc>
              <a:spcBef>
                <a:spcPts val="1200"/>
              </a:spcBef>
              <a:spcAft>
                <a:spcPts val="0"/>
              </a:spcAft>
              <a:buNone/>
            </a:pPr>
            <a:endParaRPr sz="1050">
              <a:solidFill>
                <a:schemeClr val="dk1"/>
              </a:solidFill>
            </a:endParaRPr>
          </a:p>
          <a:p>
            <a:pPr marL="457200" lvl="0" indent="-295275" algn="just" rtl="0">
              <a:lnSpc>
                <a:spcPct val="115000"/>
              </a:lnSpc>
              <a:spcBef>
                <a:spcPts val="1200"/>
              </a:spcBef>
              <a:spcAft>
                <a:spcPts val="0"/>
              </a:spcAft>
              <a:buClr>
                <a:schemeClr val="dk1"/>
              </a:buClr>
              <a:buSzPts val="1050"/>
              <a:buChar char="●"/>
            </a:pPr>
            <a:r>
              <a:rPr lang="en-US" sz="1050">
                <a:solidFill>
                  <a:schemeClr val="dk1"/>
                </a:solidFill>
              </a:rPr>
              <a:t>encourage the readers to use, adapt, and further develop the exercises for different language pairs and educational needs;</a:t>
            </a:r>
            <a:endParaRPr sz="1050">
              <a:solidFill>
                <a:schemeClr val="dk1"/>
              </a:solidFill>
            </a:endParaRPr>
          </a:p>
          <a:p>
            <a:pPr marL="914400" lvl="0" indent="0" algn="just" rtl="0">
              <a:lnSpc>
                <a:spcPct val="115000"/>
              </a:lnSpc>
              <a:spcBef>
                <a:spcPts val="1200"/>
              </a:spcBef>
              <a:spcAft>
                <a:spcPts val="0"/>
              </a:spcAft>
              <a:buNone/>
            </a:pPr>
            <a:endParaRPr sz="1050">
              <a:solidFill>
                <a:schemeClr val="dk1"/>
              </a:solidFill>
            </a:endParaRPr>
          </a:p>
          <a:p>
            <a:pPr marL="457200" lvl="0" indent="-295275" algn="just" rtl="0">
              <a:lnSpc>
                <a:spcPct val="115000"/>
              </a:lnSpc>
              <a:spcBef>
                <a:spcPts val="1200"/>
              </a:spcBef>
              <a:spcAft>
                <a:spcPts val="0"/>
              </a:spcAft>
              <a:buClr>
                <a:schemeClr val="dk1"/>
              </a:buClr>
              <a:buSzPts val="1050"/>
              <a:buChar char="●"/>
            </a:pPr>
            <a:r>
              <a:rPr lang="en-US" sz="1050">
                <a:solidFill>
                  <a:schemeClr val="dk1"/>
                </a:solidFill>
              </a:rPr>
              <a:t>promote the use of the mono- and multilingual corpora for translation and language learning purposes.</a:t>
            </a:r>
            <a:endParaRPr sz="105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050">
                <a:solidFill>
                  <a:schemeClr val="dk1"/>
                </a:solidFill>
              </a:rPr>
              <a:t> </a:t>
            </a:r>
            <a:endParaRPr sz="1050">
              <a:solidFill>
                <a:schemeClr val="dk1"/>
              </a:solidFill>
            </a:endParaRPr>
          </a:p>
          <a:p>
            <a:pPr marL="0" marR="0" lvl="0" indent="0" algn="l" rtl="0">
              <a:spcBef>
                <a:spcPts val="1200"/>
              </a:spcBef>
              <a:spcAft>
                <a:spcPts val="0"/>
              </a:spcAft>
              <a:buNone/>
            </a:pPr>
            <a:endParaRPr sz="1300">
              <a:solidFill>
                <a:schemeClr val="dk1"/>
              </a:solidFill>
              <a:latin typeface="Georgia"/>
              <a:ea typeface="Georgia"/>
              <a:cs typeface="Georgia"/>
              <a:sym typeface="Georgia"/>
            </a:endParaRPr>
          </a:p>
        </p:txBody>
      </p:sp>
      <p:pic>
        <p:nvPicPr>
          <p:cNvPr id="209" name="Google Shape;209;p27"/>
          <p:cNvPicPr preferRelativeResize="0"/>
          <p:nvPr/>
        </p:nvPicPr>
        <p:blipFill>
          <a:blip r:embed="rId3">
            <a:alphaModFix/>
          </a:blip>
          <a:stretch>
            <a:fillRect/>
          </a:stretch>
        </p:blipFill>
        <p:spPr>
          <a:xfrm>
            <a:off x="5986575" y="1648025"/>
            <a:ext cx="1829025" cy="259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Shape 213"/>
        <p:cNvGrpSpPr/>
        <p:nvPr/>
      </p:nvGrpSpPr>
      <p:grpSpPr>
        <a:xfrm>
          <a:off x="0" y="0"/>
          <a:ext cx="0" cy="0"/>
          <a:chOff x="0" y="0"/>
          <a:chExt cx="0" cy="0"/>
        </a:xfrm>
      </p:grpSpPr>
      <p:grpSp>
        <p:nvGrpSpPr>
          <p:cNvPr id="214" name="Google Shape;214;p28"/>
          <p:cNvGrpSpPr/>
          <p:nvPr/>
        </p:nvGrpSpPr>
        <p:grpSpPr>
          <a:xfrm>
            <a:off x="778934" y="2033141"/>
            <a:ext cx="7586133" cy="2805842"/>
            <a:chOff x="778934" y="2033141"/>
            <a:chExt cx="7586133" cy="2805842"/>
          </a:xfrm>
        </p:grpSpPr>
        <p:sp>
          <p:nvSpPr>
            <p:cNvPr id="215" name="Google Shape;215;p28"/>
            <p:cNvSpPr txBox="1"/>
            <p:nvPr/>
          </p:nvSpPr>
          <p:spPr>
            <a:xfrm>
              <a:off x="778934" y="2033141"/>
              <a:ext cx="758613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a:solidFill>
                    <a:schemeClr val="lt1"/>
                  </a:solidFill>
                  <a:latin typeface="Georgia"/>
                  <a:ea typeface="Georgia"/>
                  <a:cs typeface="Georgia"/>
                  <a:sym typeface="Georgia"/>
                </a:rPr>
                <a:t>Dėkui / Thank you</a:t>
              </a:r>
              <a:endParaRPr sz="6400">
                <a:solidFill>
                  <a:schemeClr val="lt1"/>
                </a:solidFill>
                <a:latin typeface="Georgia"/>
                <a:ea typeface="Georgia"/>
                <a:cs typeface="Georgia"/>
                <a:sym typeface="Georgia"/>
              </a:endParaRPr>
            </a:p>
          </p:txBody>
        </p:sp>
        <p:pic>
          <p:nvPicPr>
            <p:cNvPr id="216" name="Google Shape;216;p28"/>
            <p:cNvPicPr preferRelativeResize="0"/>
            <p:nvPr/>
          </p:nvPicPr>
          <p:blipFill rotWithShape="1">
            <a:blip r:embed="rId3">
              <a:alphaModFix/>
            </a:blip>
            <a:srcRect/>
            <a:stretch/>
          </p:blipFill>
          <p:spPr>
            <a:xfrm>
              <a:off x="4044056" y="4689917"/>
              <a:ext cx="1055888" cy="14906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p:nvPr/>
        </p:nvSpPr>
        <p:spPr>
          <a:xfrm>
            <a:off x="422667" y="359132"/>
            <a:ext cx="51513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a:solidFill>
                  <a:srgbClr val="262A34"/>
                </a:solidFill>
                <a:latin typeface="Georgia"/>
                <a:ea typeface="Georgia"/>
                <a:cs typeface="Georgia"/>
                <a:sym typeface="Georgia"/>
              </a:rPr>
              <a:t>Developed materials:</a:t>
            </a:r>
            <a:endParaRPr sz="3400">
              <a:solidFill>
                <a:srgbClr val="262A34"/>
              </a:solidFill>
              <a:latin typeface="Georgia"/>
              <a:ea typeface="Georgia"/>
              <a:cs typeface="Georgia"/>
              <a:sym typeface="Georgia"/>
            </a:endParaRPr>
          </a:p>
        </p:txBody>
      </p:sp>
      <p:sp>
        <p:nvSpPr>
          <p:cNvPr id="93" name="Google Shape;93;p14"/>
          <p:cNvSpPr txBox="1"/>
          <p:nvPr/>
        </p:nvSpPr>
        <p:spPr>
          <a:xfrm>
            <a:off x="422675" y="1185800"/>
            <a:ext cx="84285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781E40"/>
              </a:buClr>
              <a:buSzPts val="1440"/>
              <a:buFont typeface="Arial"/>
              <a:buChar char="•"/>
            </a:pPr>
            <a:r>
              <a:rPr lang="en-US" sz="1800">
                <a:solidFill>
                  <a:srgbClr val="262A34"/>
                </a:solidFill>
                <a:latin typeface="Georgia"/>
                <a:ea typeface="Georgia"/>
                <a:cs typeface="Georgia"/>
                <a:sym typeface="Georgia"/>
              </a:rPr>
              <a:t>Resource book: </a:t>
            </a:r>
            <a:r>
              <a:rPr lang="en-US" sz="1800" u="sng">
                <a:solidFill>
                  <a:schemeClr val="hlink"/>
                </a:solidFill>
                <a:latin typeface="Georgia"/>
                <a:ea typeface="Georgia"/>
                <a:cs typeface="Georgia"/>
                <a:sym typeface="Georgia"/>
                <a:hlinkClick r:id="rId3"/>
              </a:rPr>
              <a:t>https://arka.pastovu.vdu.lt/wp-content/uploads/2022/07/Mokomoji-priemone.pdf</a:t>
            </a:r>
            <a:endParaRPr sz="1800">
              <a:solidFill>
                <a:srgbClr val="262A34"/>
              </a:solidFill>
              <a:latin typeface="Georgia"/>
              <a:ea typeface="Georgia"/>
              <a:cs typeface="Georgia"/>
              <a:sym typeface="Georgia"/>
            </a:endParaRPr>
          </a:p>
          <a:p>
            <a:pPr marL="457200" marR="0" lvl="0" indent="0" algn="l" rtl="0">
              <a:lnSpc>
                <a:spcPct val="150000"/>
              </a:lnSpc>
              <a:spcBef>
                <a:spcPts val="0"/>
              </a:spcBef>
              <a:spcAft>
                <a:spcPts val="0"/>
              </a:spcAft>
              <a:buNone/>
            </a:pPr>
            <a:endParaRPr sz="1800">
              <a:solidFill>
                <a:srgbClr val="262A34"/>
              </a:solidFill>
              <a:latin typeface="Georgia"/>
              <a:ea typeface="Georgia"/>
              <a:cs typeface="Georgia"/>
              <a:sym typeface="Georgia"/>
            </a:endParaRPr>
          </a:p>
          <a:p>
            <a:pPr marL="285750" marR="0" lvl="0" indent="-285750" algn="l" rtl="0">
              <a:lnSpc>
                <a:spcPct val="150000"/>
              </a:lnSpc>
              <a:spcBef>
                <a:spcPts val="0"/>
              </a:spcBef>
              <a:spcAft>
                <a:spcPts val="0"/>
              </a:spcAft>
              <a:buClr>
                <a:srgbClr val="781E40"/>
              </a:buClr>
              <a:buSzPts val="1440"/>
              <a:buFont typeface="Arial"/>
              <a:buChar char="•"/>
            </a:pPr>
            <a:r>
              <a:rPr lang="en-US" sz="1800">
                <a:solidFill>
                  <a:srgbClr val="262A34"/>
                </a:solidFill>
                <a:latin typeface="Georgia"/>
                <a:ea typeface="Georgia"/>
                <a:cs typeface="Georgia"/>
                <a:sym typeface="Georgia"/>
              </a:rPr>
              <a:t>Accompanying website: </a:t>
            </a:r>
            <a:r>
              <a:rPr lang="en-US" sz="1800" u="sng">
                <a:solidFill>
                  <a:schemeClr val="hlink"/>
                </a:solidFill>
                <a:latin typeface="Georgia"/>
                <a:ea typeface="Georgia"/>
                <a:cs typeface="Georgia"/>
                <a:sym typeface="Georgia"/>
                <a:hlinkClick r:id="rId4"/>
              </a:rPr>
              <a:t>https://resursai.pastovu.vdu.lt/mokomoji-priemone/apie</a:t>
            </a:r>
            <a:endParaRPr sz="1800">
              <a:solidFill>
                <a:srgbClr val="262A34"/>
              </a:solidFill>
              <a:latin typeface="Georgia"/>
              <a:ea typeface="Georgia"/>
              <a:cs typeface="Georgia"/>
              <a:sym typeface="Georgia"/>
            </a:endParaRPr>
          </a:p>
          <a:p>
            <a:pPr marL="457200" marR="0" lvl="0" indent="0" algn="r" rtl="0">
              <a:lnSpc>
                <a:spcPct val="150000"/>
              </a:lnSpc>
              <a:spcBef>
                <a:spcPts val="0"/>
              </a:spcBef>
              <a:spcAft>
                <a:spcPts val="0"/>
              </a:spcAft>
              <a:buNone/>
            </a:pPr>
            <a:endParaRPr sz="1800">
              <a:solidFill>
                <a:srgbClr val="262A34"/>
              </a:solidFill>
              <a:latin typeface="Georgia"/>
              <a:ea typeface="Georgia"/>
              <a:cs typeface="Georgia"/>
              <a:sym typeface="Georgia"/>
            </a:endParaRPr>
          </a:p>
          <a:p>
            <a:pPr marL="457200" marR="0" lvl="0" indent="0" algn="l" rtl="0">
              <a:lnSpc>
                <a:spcPct val="150000"/>
              </a:lnSpc>
              <a:spcBef>
                <a:spcPts val="0"/>
              </a:spcBef>
              <a:spcAft>
                <a:spcPts val="0"/>
              </a:spcAft>
              <a:buNone/>
            </a:pPr>
            <a:endParaRPr sz="1800">
              <a:solidFill>
                <a:srgbClr val="262A34"/>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p:nvPr/>
        </p:nvSpPr>
        <p:spPr>
          <a:xfrm>
            <a:off x="94181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99" name="Google Shape;99;p15"/>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Objectives and topics</a:t>
            </a:r>
            <a:endParaRPr sz="2100">
              <a:solidFill>
                <a:srgbClr val="262A34"/>
              </a:solidFill>
              <a:latin typeface="Georgia"/>
              <a:ea typeface="Georgia"/>
              <a:cs typeface="Georgia"/>
              <a:sym typeface="Georgia"/>
            </a:endParaRPr>
          </a:p>
        </p:txBody>
      </p:sp>
      <p:sp>
        <p:nvSpPr>
          <p:cNvPr id="100" name="Google Shape;100;p15"/>
          <p:cNvSpPr txBox="1"/>
          <p:nvPr/>
        </p:nvSpPr>
        <p:spPr>
          <a:xfrm>
            <a:off x="422675" y="1296400"/>
            <a:ext cx="8043900" cy="3694200"/>
          </a:xfrm>
          <a:prstGeom prst="rect">
            <a:avLst/>
          </a:prstGeom>
          <a:noFill/>
          <a:ln>
            <a:noFill/>
          </a:ln>
        </p:spPr>
        <p:txBody>
          <a:bodyPr spcFirstLastPara="1" wrap="square" lIns="91425" tIns="45700" rIns="91425" bIns="45700" anchor="t" anchorCtr="0">
            <a:spAutoFit/>
          </a:bodyPr>
          <a:lstStyle/>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The resource contributes to the teaching, learning, and translation of collocations in Lithuanian. </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Topics discussed:</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0" indent="0" algn="l" rtl="0">
              <a:spcBef>
                <a:spcPts val="0"/>
              </a:spcBef>
              <a:spcAft>
                <a:spcPts val="0"/>
              </a:spcAft>
              <a:buNone/>
            </a:pPr>
            <a:r>
              <a:rPr lang="en-US" sz="1300" b="1" u="sng">
                <a:solidFill>
                  <a:srgbClr val="262A34"/>
                </a:solidFill>
                <a:latin typeface="Georgia"/>
                <a:ea typeface="Georgia"/>
                <a:cs typeface="Georgia"/>
                <a:sym typeface="Georgia"/>
              </a:rPr>
              <a:t>Chapter 1:</a:t>
            </a:r>
            <a:r>
              <a:rPr lang="en-US" sz="1300">
                <a:solidFill>
                  <a:srgbClr val="262A34"/>
                </a:solidFill>
                <a:latin typeface="Georgia"/>
                <a:ea typeface="Georgia"/>
                <a:cs typeface="Georgia"/>
                <a:sym typeface="Georgia"/>
              </a:rPr>
              <a:t> </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collocations vs. multiword units; </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identification/ selection of collocations for language learning purposes;</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tools and resources for collocation description and analysis; </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collocation structure, use, and variation.</a:t>
            </a:r>
            <a:endParaRPr sz="1300">
              <a:solidFill>
                <a:srgbClr val="262A34"/>
              </a:solidFill>
              <a:latin typeface="Georgia"/>
              <a:ea typeface="Georgia"/>
              <a:cs typeface="Georgia"/>
              <a:sym typeface="Georgia"/>
            </a:endParaRPr>
          </a:p>
          <a:p>
            <a:pPr marL="137160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marR="0" lvl="0" indent="457200" algn="l" rtl="0">
              <a:spcBef>
                <a:spcPts val="0"/>
              </a:spcBef>
              <a:spcAft>
                <a:spcPts val="0"/>
              </a:spcAft>
              <a:buNone/>
            </a:pPr>
            <a:r>
              <a:rPr lang="en-US" sz="1300" b="1" u="sng">
                <a:solidFill>
                  <a:srgbClr val="262A34"/>
                </a:solidFill>
                <a:latin typeface="Georgia"/>
                <a:ea typeface="Georgia"/>
                <a:cs typeface="Georgia"/>
                <a:sym typeface="Georgia"/>
              </a:rPr>
              <a:t>Chapter 2:</a:t>
            </a:r>
            <a:endParaRPr sz="1300" b="1" u="sng">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cross-cultural language variation and equivalence; </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collocations as a unit of translation;</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collocation related translation problems; </a:t>
            </a:r>
            <a:endParaRPr sz="1300">
              <a:solidFill>
                <a:srgbClr val="262A34"/>
              </a:solidFill>
              <a:latin typeface="Georgia"/>
              <a:ea typeface="Georgia"/>
              <a:cs typeface="Georgia"/>
              <a:sym typeface="Georgia"/>
            </a:endParaRPr>
          </a:p>
          <a:p>
            <a:pPr marL="1371600" marR="0" lvl="2"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freely available language resources and tools for collocation translation and research.</a:t>
            </a:r>
            <a:endParaRPr sz="1300">
              <a:solidFill>
                <a:srgbClr val="262A34"/>
              </a:solidFill>
              <a:latin typeface="Georgia"/>
              <a:ea typeface="Georgia"/>
              <a:cs typeface="Georgia"/>
              <a:sym typeface="Georgia"/>
            </a:endParaRPr>
          </a:p>
          <a:p>
            <a:pPr marL="285750" marR="0" lvl="0" indent="-219709" algn="l" rtl="0">
              <a:spcBef>
                <a:spcPts val="0"/>
              </a:spcBef>
              <a:spcAft>
                <a:spcPts val="0"/>
              </a:spcAft>
              <a:buClr>
                <a:srgbClr val="781E40"/>
              </a:buClr>
              <a:buSzPts val="1040"/>
              <a:buFont typeface="Arial"/>
              <a:buNone/>
            </a:pPr>
            <a:endParaRPr sz="1300">
              <a:solidFill>
                <a:srgbClr val="262A34"/>
              </a:solidFill>
              <a:latin typeface="Georgia"/>
              <a:ea typeface="Georgia"/>
              <a:cs typeface="Georgia"/>
              <a:sym typeface="Georgia"/>
            </a:endParaRPr>
          </a:p>
          <a:p>
            <a:pPr marL="285750" marR="0" lvl="0" indent="-219709" algn="l" rtl="0">
              <a:spcBef>
                <a:spcPts val="0"/>
              </a:spcBef>
              <a:spcAft>
                <a:spcPts val="0"/>
              </a:spcAft>
              <a:buClr>
                <a:srgbClr val="781E40"/>
              </a:buClr>
              <a:buSzPts val="1040"/>
              <a:buFont typeface="Arial"/>
              <a:buNone/>
            </a:pPr>
            <a:endParaRPr sz="1300">
              <a:solidFill>
                <a:srgbClr val="262A34"/>
              </a:solidFill>
              <a:latin typeface="Georgia"/>
              <a:ea typeface="Georgia"/>
              <a:cs typeface="Georgia"/>
              <a:sym typeface="Georgia"/>
            </a:endParaRPr>
          </a:p>
          <a:p>
            <a:pPr marL="0" marR="0" lvl="0" indent="0" algn="l" rtl="0">
              <a:spcBef>
                <a:spcPts val="0"/>
              </a:spcBef>
              <a:spcAft>
                <a:spcPts val="0"/>
              </a:spcAft>
              <a:buClr>
                <a:srgbClr val="781E40"/>
              </a:buClr>
              <a:buSzPts val="1040"/>
              <a:buFont typeface="Arial"/>
              <a:buNone/>
            </a:pPr>
            <a:endParaRPr sz="1300">
              <a:solidFill>
                <a:srgbClr val="262A34"/>
              </a:solidFill>
              <a:latin typeface="Georgia"/>
              <a:ea typeface="Georgia"/>
              <a:cs typeface="Georgia"/>
              <a:sym typeface="Georgia"/>
            </a:endParaRPr>
          </a:p>
        </p:txBody>
      </p:sp>
      <p:pic>
        <p:nvPicPr>
          <p:cNvPr id="101" name="Google Shape;101;p15"/>
          <p:cNvPicPr preferRelativeResize="0"/>
          <p:nvPr/>
        </p:nvPicPr>
        <p:blipFill rotWithShape="1">
          <a:blip r:embed="rId3">
            <a:alphaModFix/>
          </a:blip>
          <a:srcRect/>
          <a:stretch/>
        </p:blipFill>
        <p:spPr>
          <a:xfrm>
            <a:off x="7888135" y="348388"/>
            <a:ext cx="920345" cy="39740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6"/>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07" name="Google Shape;107;p16"/>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Applications</a:t>
            </a:r>
            <a:endParaRPr sz="2100">
              <a:solidFill>
                <a:srgbClr val="262A34"/>
              </a:solidFill>
              <a:latin typeface="Georgia"/>
              <a:ea typeface="Georgia"/>
              <a:cs typeface="Georgia"/>
              <a:sym typeface="Georgia"/>
            </a:endParaRPr>
          </a:p>
        </p:txBody>
      </p:sp>
      <p:sp>
        <p:nvSpPr>
          <p:cNvPr id="108" name="Google Shape;108;p16"/>
          <p:cNvSpPr txBox="1"/>
          <p:nvPr/>
        </p:nvSpPr>
        <p:spPr>
          <a:xfrm>
            <a:off x="385651" y="1296400"/>
            <a:ext cx="7281600" cy="2893800"/>
          </a:xfrm>
          <a:prstGeom prst="rect">
            <a:avLst/>
          </a:prstGeom>
          <a:noFill/>
          <a:ln>
            <a:noFill/>
          </a:ln>
        </p:spPr>
        <p:txBody>
          <a:bodyPr spcFirstLastPara="1" wrap="square" lIns="91425" tIns="45700" rIns="91425" bIns="45700" anchor="t" anchorCtr="0">
            <a:spAutoFit/>
          </a:bodyPr>
          <a:lstStyle/>
          <a:p>
            <a:pPr marL="285750" marR="0" lvl="0" indent="-219709" algn="l" rtl="0">
              <a:spcBef>
                <a:spcPts val="0"/>
              </a:spcBef>
              <a:spcAft>
                <a:spcPts val="0"/>
              </a:spcAft>
              <a:buClr>
                <a:srgbClr val="781E40"/>
              </a:buClr>
              <a:buSzPts val="1040"/>
              <a:buFont typeface="Arial"/>
              <a:buNone/>
            </a:pP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Study fields:</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Language teaching and learning (secondary and higher education)</a:t>
            </a: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Translation studies</a:t>
            </a:r>
            <a:endParaRPr sz="1300">
              <a:solidFill>
                <a:srgbClr val="262A34"/>
              </a:solidFill>
              <a:latin typeface="Georgia"/>
              <a:ea typeface="Georgia"/>
              <a:cs typeface="Georgia"/>
              <a:sym typeface="Georgia"/>
            </a:endParaRPr>
          </a:p>
          <a:p>
            <a:pPr marL="91440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Linguistics</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Use:</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Integration of the relevant chapters/ exercises into curriculum/ lectures</a:t>
            </a: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Inspiration for exercise adaptation and their extension to other language pairs </a:t>
            </a: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Self-study</a:t>
            </a: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&lt;...&gt; </a:t>
            </a:r>
            <a:endParaRPr sz="1300">
              <a:solidFill>
                <a:srgbClr val="262A34"/>
              </a:solidFill>
              <a:latin typeface="Georgia"/>
              <a:ea typeface="Georgia"/>
              <a:cs typeface="Georgia"/>
              <a:sym typeface="Georgia"/>
            </a:endParaRPr>
          </a:p>
          <a:p>
            <a:pPr marL="285750" marR="0" lvl="0" indent="-219709" algn="l" rtl="0">
              <a:spcBef>
                <a:spcPts val="0"/>
              </a:spcBef>
              <a:spcAft>
                <a:spcPts val="0"/>
              </a:spcAft>
              <a:buClr>
                <a:srgbClr val="781E40"/>
              </a:buClr>
              <a:buSzPts val="1040"/>
              <a:buFont typeface="Arial"/>
              <a:buNone/>
            </a:pPr>
            <a:endParaRPr sz="1300">
              <a:solidFill>
                <a:srgbClr val="262A34"/>
              </a:solidFill>
              <a:latin typeface="Georgia"/>
              <a:ea typeface="Georgia"/>
              <a:cs typeface="Georgia"/>
              <a:sym typeface="Georgia"/>
            </a:endParaRPr>
          </a:p>
        </p:txBody>
      </p:sp>
      <p:pic>
        <p:nvPicPr>
          <p:cNvPr id="109" name="Google Shape;109;p16"/>
          <p:cNvPicPr preferRelativeResize="0"/>
          <p:nvPr/>
        </p:nvPicPr>
        <p:blipFill rotWithShape="1">
          <a:blip r:embed="rId3">
            <a:alphaModFix/>
          </a:blip>
          <a:srcRect/>
          <a:stretch/>
        </p:blipFill>
        <p:spPr>
          <a:xfrm>
            <a:off x="7888135" y="348388"/>
            <a:ext cx="920345" cy="397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7"/>
          <p:cNvSpPr/>
          <p:nvPr/>
        </p:nvSpPr>
        <p:spPr>
          <a:xfrm>
            <a:off x="462744" y="447074"/>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15" name="Google Shape;115;p17"/>
          <p:cNvSpPr txBox="1"/>
          <p:nvPr/>
        </p:nvSpPr>
        <p:spPr>
          <a:xfrm>
            <a:off x="422666" y="572828"/>
            <a:ext cx="6868679"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CLARIN content </a:t>
            </a:r>
            <a:endParaRPr sz="2100">
              <a:solidFill>
                <a:srgbClr val="262A34"/>
              </a:solidFill>
              <a:latin typeface="Georgia"/>
              <a:ea typeface="Georgia"/>
              <a:cs typeface="Georgia"/>
              <a:sym typeface="Georgia"/>
            </a:endParaRPr>
          </a:p>
        </p:txBody>
      </p:sp>
      <p:sp>
        <p:nvSpPr>
          <p:cNvPr id="116" name="Google Shape;116;p17"/>
          <p:cNvSpPr txBox="1"/>
          <p:nvPr/>
        </p:nvSpPr>
        <p:spPr>
          <a:xfrm>
            <a:off x="422676" y="1296400"/>
            <a:ext cx="7465500" cy="2293500"/>
          </a:xfrm>
          <a:prstGeom prst="rect">
            <a:avLst/>
          </a:prstGeom>
          <a:noFill/>
          <a:ln>
            <a:noFill/>
          </a:ln>
        </p:spPr>
        <p:txBody>
          <a:bodyPr spcFirstLastPara="1" wrap="square" lIns="91425" tIns="45700" rIns="91425" bIns="45700" anchor="t" anchorCtr="0">
            <a:spAutoFit/>
          </a:bodyPr>
          <a:lstStyle/>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References to the CLARIN infrastructure and language resources (e.g.,VLO, Resource Families);</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Self-study activities which include the use of resources and tools offered by CLARIN (Example 1);</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Application of the Lithuanian language resources available via CLARIN-LT repository:</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exercises developed or data extracted for students to use (Example 2);</a:t>
            </a: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learners are encouraged to go to repository/ databases to perform activities or check the answers (Example 3).</a:t>
            </a:r>
            <a:endParaRPr sz="1300">
              <a:solidFill>
                <a:srgbClr val="262A34"/>
              </a:solidFill>
              <a:latin typeface="Georgia"/>
              <a:ea typeface="Georgia"/>
              <a:cs typeface="Georgia"/>
              <a:sym typeface="Georgia"/>
            </a:endParaRPr>
          </a:p>
        </p:txBody>
      </p:sp>
      <p:pic>
        <p:nvPicPr>
          <p:cNvPr id="117" name="Google Shape;117;p17"/>
          <p:cNvPicPr preferRelativeResize="0"/>
          <p:nvPr/>
        </p:nvPicPr>
        <p:blipFill rotWithShape="1">
          <a:blip r:embed="rId3">
            <a:alphaModFix/>
          </a:blip>
          <a:srcRect/>
          <a:stretch/>
        </p:blipFill>
        <p:spPr>
          <a:xfrm>
            <a:off x="7888135" y="348388"/>
            <a:ext cx="920348" cy="3974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8"/>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23" name="Google Shape;123;p18"/>
          <p:cNvSpPr txBox="1"/>
          <p:nvPr/>
        </p:nvSpPr>
        <p:spPr>
          <a:xfrm>
            <a:off x="422666" y="572828"/>
            <a:ext cx="68688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Integrated Lithuanian language resources and tools stored at CLARIN-LT repository </a:t>
            </a:r>
            <a:endParaRPr sz="2100">
              <a:solidFill>
                <a:srgbClr val="262A34"/>
              </a:solidFill>
              <a:latin typeface="Georgia"/>
              <a:ea typeface="Georgia"/>
              <a:cs typeface="Georgia"/>
              <a:sym typeface="Georgia"/>
            </a:endParaRPr>
          </a:p>
        </p:txBody>
      </p:sp>
      <p:sp>
        <p:nvSpPr>
          <p:cNvPr id="124" name="Google Shape;124;p18"/>
          <p:cNvSpPr txBox="1"/>
          <p:nvPr/>
        </p:nvSpPr>
        <p:spPr>
          <a:xfrm>
            <a:off x="422667" y="1394199"/>
            <a:ext cx="6375600" cy="3694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300">
              <a:solidFill>
                <a:srgbClr val="262A34"/>
              </a:solidFill>
              <a:latin typeface="Georgia"/>
              <a:ea typeface="Georgia"/>
              <a:cs typeface="Georgia"/>
              <a:sym typeface="Georgia"/>
            </a:endParaRPr>
          </a:p>
          <a:p>
            <a:pPr marL="0" lvl="0" indent="0" algn="l" rtl="0">
              <a:spcBef>
                <a:spcPts val="0"/>
              </a:spcBef>
              <a:spcAft>
                <a:spcPts val="0"/>
              </a:spcAft>
              <a:buNone/>
            </a:pPr>
            <a:r>
              <a:rPr lang="en-US" sz="1300">
                <a:solidFill>
                  <a:srgbClr val="262A34"/>
                </a:solidFill>
                <a:latin typeface="Georgia"/>
                <a:ea typeface="Georgia"/>
                <a:cs typeface="Georgia"/>
                <a:sym typeface="Georgia"/>
              </a:rPr>
              <a:t>Colloc -- A Tool for Automatic Identification of Multiword Expressions. </a:t>
            </a:r>
            <a:r>
              <a:rPr lang="en-US" sz="1300" u="sng">
                <a:solidFill>
                  <a:schemeClr val="hlink"/>
                </a:solidFill>
                <a:latin typeface="Georgia"/>
                <a:ea typeface="Georgia"/>
                <a:cs typeface="Georgia"/>
                <a:sym typeface="Georgia"/>
                <a:hlinkClick r:id="rId3"/>
              </a:rPr>
              <a:t>http://hdl.handle.net/20.500.11821/32</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lvl="0" indent="0" algn="l" rtl="0">
              <a:spcBef>
                <a:spcPts val="0"/>
              </a:spcBef>
              <a:spcAft>
                <a:spcPts val="0"/>
              </a:spcAft>
              <a:buNone/>
            </a:pPr>
            <a:endParaRPr sz="1300">
              <a:solidFill>
                <a:srgbClr val="262A34"/>
              </a:solidFill>
              <a:latin typeface="Georgia"/>
              <a:ea typeface="Georgia"/>
              <a:cs typeface="Georgia"/>
              <a:sym typeface="Georgia"/>
            </a:endParaRPr>
          </a:p>
          <a:p>
            <a:pPr marL="0" lvl="0" indent="0" algn="l" rtl="0">
              <a:spcBef>
                <a:spcPts val="0"/>
              </a:spcBef>
              <a:spcAft>
                <a:spcPts val="0"/>
              </a:spcAft>
              <a:buNone/>
            </a:pPr>
            <a:r>
              <a:rPr lang="en-US" sz="1300">
                <a:solidFill>
                  <a:srgbClr val="262A34"/>
                </a:solidFill>
                <a:latin typeface="Georgia"/>
                <a:ea typeface="Georgia"/>
                <a:cs typeface="Georgia"/>
                <a:sym typeface="Georgia"/>
              </a:rPr>
              <a:t>Corpus of the Contemporary Lithuanian Language. </a:t>
            </a:r>
            <a:r>
              <a:rPr lang="en-US" sz="1300" u="sng">
                <a:solidFill>
                  <a:schemeClr val="hlink"/>
                </a:solidFill>
                <a:latin typeface="Georgia"/>
                <a:ea typeface="Georgia"/>
                <a:cs typeface="Georgia"/>
                <a:sym typeface="Georgia"/>
                <a:hlinkClick r:id="rId4"/>
              </a:rPr>
              <a:t>http://hdl.handle.net/20.500.11821/16</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lvl="0" indent="0" algn="l" rtl="0">
              <a:spcBef>
                <a:spcPts val="0"/>
              </a:spcBef>
              <a:spcAft>
                <a:spcPts val="0"/>
              </a:spcAft>
              <a:buNone/>
            </a:pPr>
            <a:endParaRPr sz="1300">
              <a:solidFill>
                <a:srgbClr val="262A34"/>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300">
                <a:solidFill>
                  <a:srgbClr val="262A34"/>
                </a:solidFill>
                <a:latin typeface="Georgia"/>
                <a:ea typeface="Georgia"/>
                <a:cs typeface="Georgia"/>
                <a:sym typeface="Georgia"/>
              </a:rPr>
              <a:t>DELFI.lt corpus. </a:t>
            </a:r>
            <a:r>
              <a:rPr lang="en-US" sz="1300" u="sng">
                <a:solidFill>
                  <a:schemeClr val="hlink"/>
                </a:solidFill>
                <a:latin typeface="Georgia"/>
                <a:ea typeface="Georgia"/>
                <a:cs typeface="Georgia"/>
                <a:sym typeface="Georgia"/>
                <a:hlinkClick r:id="rId5"/>
              </a:rPr>
              <a:t>http://hdl.handle.net/20.500.11821/30</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300">
                <a:solidFill>
                  <a:srgbClr val="262A34"/>
                </a:solidFill>
                <a:latin typeface="Georgia"/>
                <a:ea typeface="Georgia"/>
                <a:cs typeface="Georgia"/>
                <a:sym typeface="Georgia"/>
              </a:rPr>
              <a:t>ORVELIT v3. </a:t>
            </a:r>
            <a:r>
              <a:rPr lang="en-US" sz="1300" u="sng">
                <a:solidFill>
                  <a:schemeClr val="hlink"/>
                </a:solidFill>
                <a:latin typeface="Georgia"/>
                <a:ea typeface="Georgia"/>
                <a:cs typeface="Georgia"/>
                <a:sym typeface="Georgia"/>
                <a:hlinkClick r:id="rId6"/>
              </a:rPr>
              <a:t>http://hdl.handle.net/20.500.11821/40</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r>
              <a:rPr lang="en-US" sz="1300">
                <a:solidFill>
                  <a:srgbClr val="262A34"/>
                </a:solidFill>
                <a:latin typeface="Georgia"/>
                <a:ea typeface="Georgia"/>
                <a:cs typeface="Georgia"/>
                <a:sym typeface="Georgia"/>
              </a:rPr>
              <a:t>The Database of Lithuanian Multiword Expressions. </a:t>
            </a:r>
            <a:r>
              <a:rPr lang="en-US" sz="1300" u="sng">
                <a:solidFill>
                  <a:schemeClr val="hlink"/>
                </a:solidFill>
                <a:latin typeface="Georgia"/>
                <a:ea typeface="Georgia"/>
                <a:cs typeface="Georgia"/>
                <a:sym typeface="Georgia"/>
                <a:hlinkClick r:id="rId7"/>
              </a:rPr>
              <a:t>http://hdl.handle.net/20.500.11821/49</a:t>
            </a:r>
            <a:r>
              <a:rPr lang="en-US" sz="1300">
                <a:solidFill>
                  <a:srgbClr val="262A34"/>
                </a:solidFill>
                <a:latin typeface="Georgia"/>
                <a:ea typeface="Georgia"/>
                <a:cs typeface="Georgia"/>
                <a:sym typeface="Georgia"/>
              </a:rPr>
              <a:t>.</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p:txBody>
      </p:sp>
      <p:pic>
        <p:nvPicPr>
          <p:cNvPr id="125" name="Google Shape;125;p18"/>
          <p:cNvPicPr preferRelativeResize="0"/>
          <p:nvPr/>
        </p:nvPicPr>
        <p:blipFill rotWithShape="1">
          <a:blip r:embed="rId8">
            <a:alphaModFix/>
          </a:blip>
          <a:srcRect/>
          <a:stretch/>
        </p:blipFill>
        <p:spPr>
          <a:xfrm>
            <a:off x="7888135" y="348388"/>
            <a:ext cx="920345" cy="3974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9"/>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31" name="Google Shape;131;p19"/>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Study outcomes</a:t>
            </a:r>
            <a:endParaRPr sz="2100">
              <a:solidFill>
                <a:srgbClr val="262A34"/>
              </a:solidFill>
              <a:latin typeface="Georgia"/>
              <a:ea typeface="Georgia"/>
              <a:cs typeface="Georgia"/>
              <a:sym typeface="Georgia"/>
            </a:endParaRPr>
          </a:p>
        </p:txBody>
      </p:sp>
      <p:sp>
        <p:nvSpPr>
          <p:cNvPr id="132" name="Google Shape;132;p19"/>
          <p:cNvSpPr txBox="1"/>
          <p:nvPr/>
        </p:nvSpPr>
        <p:spPr>
          <a:xfrm>
            <a:off x="422667" y="1296399"/>
            <a:ext cx="6375600" cy="22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262A34"/>
                </a:solidFill>
                <a:latin typeface="Georgia"/>
                <a:ea typeface="Georgia"/>
                <a:cs typeface="Georgia"/>
                <a:sym typeface="Georgia"/>
              </a:rPr>
              <a:t>The readers will:</a:t>
            </a:r>
            <a:endParaRPr sz="1300">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gain knowledge about and be able to use open access resources important for collocation teaching, learning, and translation;</a:t>
            </a:r>
            <a:endParaRPr sz="1300">
              <a:solidFill>
                <a:srgbClr val="262A34"/>
              </a:solidFill>
              <a:latin typeface="Georgia"/>
              <a:ea typeface="Georgia"/>
              <a:cs typeface="Georgia"/>
              <a:sym typeface="Georgia"/>
            </a:endParaRPr>
          </a:p>
          <a:p>
            <a:pPr marL="9144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know how to develop collocation learning/ teaching competence individually;</a:t>
            </a:r>
            <a:endParaRPr sz="1300">
              <a:solidFill>
                <a:srgbClr val="262A34"/>
              </a:solidFill>
              <a:latin typeface="Georgia"/>
              <a:ea typeface="Georgia"/>
              <a:cs typeface="Georgia"/>
              <a:sym typeface="Georgia"/>
            </a:endParaRPr>
          </a:p>
          <a:p>
            <a:pPr marL="914400" marR="0" lvl="0" indent="0" algn="l" rtl="0">
              <a:spcBef>
                <a:spcPts val="0"/>
              </a:spcBef>
              <a:spcAft>
                <a:spcPts val="0"/>
              </a:spcAft>
              <a:buNone/>
            </a:pPr>
            <a:endParaRPr sz="1300">
              <a:solidFill>
                <a:srgbClr val="262A34"/>
              </a:solidFill>
              <a:latin typeface="Georgia"/>
              <a:ea typeface="Georgia"/>
              <a:cs typeface="Georgia"/>
              <a:sym typeface="Georgia"/>
            </a:endParaRPr>
          </a:p>
          <a:p>
            <a:pPr marL="914400" marR="0" lvl="1"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apply various methods for cross-cultural comparison and translation of collocations. </a:t>
            </a:r>
            <a:endParaRPr sz="1300">
              <a:solidFill>
                <a:srgbClr val="262A34"/>
              </a:solidFill>
              <a:latin typeface="Georgia"/>
              <a:ea typeface="Georgia"/>
              <a:cs typeface="Georgia"/>
              <a:sym typeface="Georgia"/>
            </a:endParaRPr>
          </a:p>
          <a:p>
            <a:pPr marL="914400" marR="0" lvl="0" indent="0" algn="l" rtl="0">
              <a:spcBef>
                <a:spcPts val="0"/>
              </a:spcBef>
              <a:spcAft>
                <a:spcPts val="0"/>
              </a:spcAft>
              <a:buNone/>
            </a:pPr>
            <a:endParaRPr sz="1300">
              <a:solidFill>
                <a:srgbClr val="262A34"/>
              </a:solidFill>
              <a:latin typeface="Georgia"/>
              <a:ea typeface="Georgia"/>
              <a:cs typeface="Georgia"/>
              <a:sym typeface="Georgia"/>
            </a:endParaRPr>
          </a:p>
        </p:txBody>
      </p:sp>
      <p:pic>
        <p:nvPicPr>
          <p:cNvPr id="133" name="Google Shape;133;p19"/>
          <p:cNvPicPr preferRelativeResize="0"/>
          <p:nvPr/>
        </p:nvPicPr>
        <p:blipFill rotWithShape="1">
          <a:blip r:embed="rId3">
            <a:alphaModFix/>
          </a:blip>
          <a:srcRect/>
          <a:stretch/>
        </p:blipFill>
        <p:spPr>
          <a:xfrm>
            <a:off x="7888135" y="348388"/>
            <a:ext cx="920345" cy="397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39" name="Google Shape;139;p20"/>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Example 1: Task 4.9 </a:t>
            </a:r>
            <a:endParaRPr sz="2100">
              <a:solidFill>
                <a:srgbClr val="262A34"/>
              </a:solidFill>
              <a:latin typeface="Georgia"/>
              <a:ea typeface="Georgia"/>
              <a:cs typeface="Georgia"/>
              <a:sym typeface="Georgia"/>
            </a:endParaRPr>
          </a:p>
        </p:txBody>
      </p:sp>
      <p:sp>
        <p:nvSpPr>
          <p:cNvPr id="140" name="Google Shape;140;p20"/>
          <p:cNvSpPr txBox="1"/>
          <p:nvPr/>
        </p:nvSpPr>
        <p:spPr>
          <a:xfrm>
            <a:off x="438575" y="1156800"/>
            <a:ext cx="4884300" cy="398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262A34"/>
                </a:solidFill>
                <a:latin typeface="Georgia"/>
                <a:ea typeface="Georgia"/>
                <a:cs typeface="Georgia"/>
                <a:sym typeface="Georgia"/>
              </a:rPr>
              <a:t>Application of e-resources for metaphorical collocation translation:</a:t>
            </a:r>
            <a:endParaRPr sz="1200" b="1">
              <a:solidFill>
                <a:srgbClr val="262A34"/>
              </a:solidFill>
              <a:latin typeface="Georgia"/>
              <a:ea typeface="Georgia"/>
              <a:cs typeface="Georgia"/>
              <a:sym typeface="Georgia"/>
            </a:endParaRPr>
          </a:p>
          <a:p>
            <a:pPr marL="457200" marR="0" lvl="0" indent="0" algn="l" rtl="0">
              <a:spcBef>
                <a:spcPts val="0"/>
              </a:spcBef>
              <a:spcAft>
                <a:spcPts val="0"/>
              </a:spcAft>
              <a:buNone/>
            </a:pPr>
            <a:endParaRPr sz="1300" b="1">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Get acquainted with the resources listed in this chapter that can help you translate metaphorical collocations.</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Choose one resource and present it in more detail. Discuss the advantages and disadvantages of the resource as a reference source in metaphor translation.</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Select 10 collocations from the </a:t>
            </a:r>
            <a:r>
              <a:rPr lang="en-US" sz="1200" u="sng">
                <a:solidFill>
                  <a:schemeClr val="hlink"/>
                </a:solidFill>
                <a:latin typeface="Georgia"/>
                <a:ea typeface="Georgia"/>
                <a:cs typeface="Georgia"/>
                <a:sym typeface="Georgia"/>
                <a:hlinkClick r:id="rId3"/>
              </a:rPr>
              <a:t>PASTOVU</a:t>
            </a:r>
            <a:r>
              <a:rPr lang="en-US" sz="1200">
                <a:solidFill>
                  <a:srgbClr val="262A34"/>
                </a:solidFill>
                <a:latin typeface="Georgia"/>
                <a:ea typeface="Georgia"/>
                <a:cs typeface="Georgia"/>
                <a:sym typeface="Georgia"/>
              </a:rPr>
              <a:t> database and describe their translation process (LT-EN).</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Make a list of collocation databases, dictionaries, or other resources not mentioned in the chapter.</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Develop translation procedure of metaphorical collocations that you find the most efficient.</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Present your project in class.</a:t>
            </a:r>
            <a:endParaRPr sz="1200">
              <a:solidFill>
                <a:srgbClr val="262A34"/>
              </a:solidFill>
              <a:latin typeface="Georgia"/>
              <a:ea typeface="Georgia"/>
              <a:cs typeface="Georgia"/>
              <a:sym typeface="Georgia"/>
            </a:endParaRPr>
          </a:p>
          <a:p>
            <a:pPr marL="0" marR="0" lvl="0" indent="0" algn="l" rtl="0">
              <a:spcBef>
                <a:spcPts val="0"/>
              </a:spcBef>
              <a:spcAft>
                <a:spcPts val="0"/>
              </a:spcAft>
              <a:buNone/>
            </a:pPr>
            <a:endParaRPr sz="1200">
              <a:solidFill>
                <a:srgbClr val="262A34"/>
              </a:solidFill>
              <a:latin typeface="Georgia"/>
              <a:ea typeface="Georgia"/>
              <a:cs typeface="Georgia"/>
              <a:sym typeface="Georgia"/>
            </a:endParaRPr>
          </a:p>
        </p:txBody>
      </p:sp>
      <p:pic>
        <p:nvPicPr>
          <p:cNvPr id="141" name="Google Shape;141;p20"/>
          <p:cNvPicPr preferRelativeResize="0"/>
          <p:nvPr/>
        </p:nvPicPr>
        <p:blipFill rotWithShape="1">
          <a:blip r:embed="rId4">
            <a:alphaModFix/>
          </a:blip>
          <a:srcRect/>
          <a:stretch/>
        </p:blipFill>
        <p:spPr>
          <a:xfrm>
            <a:off x="7888135" y="348388"/>
            <a:ext cx="920345" cy="397406"/>
          </a:xfrm>
          <a:prstGeom prst="rect">
            <a:avLst/>
          </a:prstGeom>
          <a:noFill/>
          <a:ln>
            <a:noFill/>
          </a:ln>
        </p:spPr>
      </p:pic>
      <p:pic>
        <p:nvPicPr>
          <p:cNvPr id="142" name="Google Shape;142;p20"/>
          <p:cNvPicPr preferRelativeResize="0"/>
          <p:nvPr/>
        </p:nvPicPr>
        <p:blipFill>
          <a:blip r:embed="rId5">
            <a:alphaModFix/>
          </a:blip>
          <a:stretch>
            <a:fillRect/>
          </a:stretch>
        </p:blipFill>
        <p:spPr>
          <a:xfrm>
            <a:off x="5556000" y="1096153"/>
            <a:ext cx="2767750" cy="3850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1"/>
          <p:cNvSpPr/>
          <p:nvPr/>
        </p:nvSpPr>
        <p:spPr>
          <a:xfrm>
            <a:off x="438569" y="290261"/>
            <a:ext cx="4572000" cy="20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rgbClr val="781E40"/>
              </a:solidFill>
              <a:latin typeface="Georgia"/>
              <a:ea typeface="Georgia"/>
              <a:cs typeface="Georgia"/>
              <a:sym typeface="Georgia"/>
            </a:endParaRPr>
          </a:p>
        </p:txBody>
      </p:sp>
      <p:sp>
        <p:nvSpPr>
          <p:cNvPr id="148" name="Google Shape;148;p21"/>
          <p:cNvSpPr txBox="1"/>
          <p:nvPr/>
        </p:nvSpPr>
        <p:spPr>
          <a:xfrm>
            <a:off x="422666" y="572828"/>
            <a:ext cx="686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262A34"/>
                </a:solidFill>
                <a:latin typeface="Georgia"/>
                <a:ea typeface="Georgia"/>
                <a:cs typeface="Georgia"/>
                <a:sym typeface="Georgia"/>
              </a:rPr>
              <a:t>Example 2: Task 3.11 </a:t>
            </a:r>
            <a:endParaRPr sz="2100">
              <a:solidFill>
                <a:srgbClr val="262A34"/>
              </a:solidFill>
              <a:latin typeface="Georgia"/>
              <a:ea typeface="Georgia"/>
              <a:cs typeface="Georgia"/>
              <a:sym typeface="Georgia"/>
            </a:endParaRPr>
          </a:p>
        </p:txBody>
      </p:sp>
      <p:sp>
        <p:nvSpPr>
          <p:cNvPr id="149" name="Google Shape;149;p21"/>
          <p:cNvSpPr txBox="1"/>
          <p:nvPr/>
        </p:nvSpPr>
        <p:spPr>
          <a:xfrm>
            <a:off x="422675" y="1070800"/>
            <a:ext cx="8276700" cy="3894300"/>
          </a:xfrm>
          <a:prstGeom prst="rect">
            <a:avLst/>
          </a:prstGeom>
          <a:noFill/>
          <a:ln>
            <a:noFill/>
          </a:ln>
        </p:spPr>
        <p:txBody>
          <a:bodyPr spcFirstLastPara="1" wrap="square" lIns="91425" tIns="45700" rIns="91425" bIns="45700" anchor="t" anchorCtr="0">
            <a:spAutoFit/>
          </a:bodyPr>
          <a:lstStyle/>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Find the collocates of the abstract nouns </a:t>
            </a:r>
            <a:r>
              <a:rPr lang="en-US" sz="1300" i="1">
                <a:solidFill>
                  <a:srgbClr val="262A34"/>
                </a:solidFill>
                <a:latin typeface="Georgia"/>
                <a:ea typeface="Georgia"/>
                <a:cs typeface="Georgia"/>
                <a:sym typeface="Georgia"/>
              </a:rPr>
              <a:t>heart, hope,</a:t>
            </a:r>
            <a:r>
              <a:rPr lang="en-US" sz="1300">
                <a:solidFill>
                  <a:srgbClr val="262A34"/>
                </a:solidFill>
                <a:latin typeface="Georgia"/>
                <a:ea typeface="Georgia"/>
                <a:cs typeface="Georgia"/>
                <a:sym typeface="Georgia"/>
              </a:rPr>
              <a:t> and </a:t>
            </a:r>
            <a:r>
              <a:rPr lang="en-US" sz="1300" i="1">
                <a:solidFill>
                  <a:srgbClr val="262A34"/>
                </a:solidFill>
                <a:latin typeface="Georgia"/>
                <a:ea typeface="Georgia"/>
                <a:cs typeface="Georgia"/>
                <a:sym typeface="Georgia"/>
              </a:rPr>
              <a:t>idea</a:t>
            </a:r>
            <a:r>
              <a:rPr lang="en-US" sz="1300">
                <a:solidFill>
                  <a:srgbClr val="262A34"/>
                </a:solidFill>
                <a:latin typeface="Georgia"/>
                <a:ea typeface="Georgia"/>
                <a:cs typeface="Georgia"/>
                <a:sym typeface="Georgia"/>
              </a:rPr>
              <a:t> in original and translated popular science texts (source: ORVELIT corpus). Note that it will be easier to compare the data if you remove ‘noise’ from the concordance lines.</a:t>
            </a: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Do the collocates of the abstract nouns differ in original Lithuanian texts and those translated from English? </a:t>
            </a:r>
            <a:endParaRPr sz="1300">
              <a:solidFill>
                <a:srgbClr val="262A34"/>
              </a:solidFill>
              <a:latin typeface="Georgia"/>
              <a:ea typeface="Georgia"/>
              <a:cs typeface="Georgia"/>
              <a:sym typeface="Georgia"/>
            </a:endParaRPr>
          </a:p>
          <a:p>
            <a:pPr marL="457200" marR="0" lvl="0" indent="-311150" algn="l" rtl="0">
              <a:spcBef>
                <a:spcPts val="0"/>
              </a:spcBef>
              <a:spcAft>
                <a:spcPts val="0"/>
              </a:spcAft>
              <a:buClr>
                <a:srgbClr val="262A34"/>
              </a:buClr>
              <a:buSzPts val="1300"/>
              <a:buFont typeface="Georgia"/>
              <a:buChar char="●"/>
            </a:pPr>
            <a:r>
              <a:rPr lang="en-US" sz="1300">
                <a:solidFill>
                  <a:srgbClr val="262A34"/>
                </a:solidFill>
                <a:latin typeface="Georgia"/>
                <a:ea typeface="Georgia"/>
                <a:cs typeface="Georgia"/>
                <a:sym typeface="Georgia"/>
              </a:rPr>
              <a:t>Can the differences be induced by English language interference or may be a result of the content differences of original and translated data? How could your statements be supported?</a:t>
            </a:r>
            <a:endParaRPr sz="1300">
              <a:solidFill>
                <a:srgbClr val="262A34"/>
              </a:solidFill>
              <a:latin typeface="Georgia"/>
              <a:ea typeface="Georgia"/>
              <a:cs typeface="Georgia"/>
              <a:sym typeface="Georgia"/>
            </a:endParaRPr>
          </a:p>
          <a:p>
            <a:pPr marL="0" marR="0" lvl="0" indent="0" algn="l" rtl="0">
              <a:spcBef>
                <a:spcPts val="0"/>
              </a:spcBef>
              <a:spcAft>
                <a:spcPts val="0"/>
              </a:spcAft>
              <a:buNone/>
            </a:pPr>
            <a:endParaRPr sz="1200" b="1">
              <a:solidFill>
                <a:srgbClr val="262A34"/>
              </a:solidFill>
              <a:latin typeface="Georgia"/>
              <a:ea typeface="Georgia"/>
              <a:cs typeface="Georgia"/>
              <a:sym typeface="Georgia"/>
            </a:endParaRPr>
          </a:p>
          <a:p>
            <a:pPr marL="0" marR="0" lvl="0" indent="0" algn="l" rtl="0">
              <a:spcBef>
                <a:spcPts val="0"/>
              </a:spcBef>
              <a:spcAft>
                <a:spcPts val="0"/>
              </a:spcAft>
              <a:buNone/>
            </a:pPr>
            <a:r>
              <a:rPr lang="en-US" sz="1200" b="1">
                <a:solidFill>
                  <a:srgbClr val="262A34"/>
                </a:solidFill>
                <a:latin typeface="Georgia"/>
                <a:ea typeface="Georgia"/>
                <a:cs typeface="Georgia"/>
                <a:sym typeface="Georgia"/>
              </a:rPr>
              <a:t>Notes:</a:t>
            </a:r>
            <a:endParaRPr sz="1200" b="1">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To analyse other words or genres, you can download the corpus from the </a:t>
            </a:r>
            <a:r>
              <a:rPr lang="en-US" sz="1200" i="1" u="sng">
                <a:solidFill>
                  <a:schemeClr val="hlink"/>
                </a:solidFill>
                <a:latin typeface="Georgia"/>
                <a:ea typeface="Georgia"/>
                <a:cs typeface="Georgia"/>
                <a:sym typeface="Georgia"/>
                <a:hlinkClick r:id="rId3"/>
              </a:rPr>
              <a:t>CLARIN-LT repository</a:t>
            </a:r>
            <a:r>
              <a:rPr lang="en-US" sz="1200">
                <a:solidFill>
                  <a:srgbClr val="262A34"/>
                </a:solidFill>
                <a:latin typeface="Georgia"/>
                <a:ea typeface="Georgia"/>
                <a:cs typeface="Georgia"/>
                <a:sym typeface="Georgia"/>
              </a:rPr>
              <a:t>.</a:t>
            </a: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If you use </a:t>
            </a:r>
            <a:r>
              <a:rPr lang="en-US" sz="1200" i="1" u="sng">
                <a:solidFill>
                  <a:schemeClr val="hlink"/>
                </a:solidFill>
                <a:latin typeface="Georgia"/>
                <a:ea typeface="Georgia"/>
                <a:cs typeface="Georgia"/>
                <a:sym typeface="Georgia"/>
                <a:hlinkClick r:id="rId4"/>
              </a:rPr>
              <a:t>AntConc</a:t>
            </a:r>
            <a:r>
              <a:rPr lang="en-US" sz="1200">
                <a:solidFill>
                  <a:srgbClr val="262A34"/>
                </a:solidFill>
                <a:latin typeface="Georgia"/>
                <a:ea typeface="Georgia"/>
                <a:cs typeface="Georgia"/>
                <a:sym typeface="Georgia"/>
              </a:rPr>
              <a:t> software to analyze the data, you may watch this tutorial (link for </a:t>
            </a:r>
            <a:r>
              <a:rPr lang="en-US" sz="1200" u="sng">
                <a:solidFill>
                  <a:schemeClr val="hlink"/>
                </a:solidFill>
                <a:latin typeface="Georgia"/>
                <a:ea typeface="Georgia"/>
                <a:cs typeface="Georgia"/>
                <a:sym typeface="Georgia"/>
                <a:hlinkClick r:id="rId4"/>
              </a:rPr>
              <a:t>download</a:t>
            </a:r>
            <a:r>
              <a:rPr lang="en-US" sz="1200">
                <a:solidFill>
                  <a:srgbClr val="262A34"/>
                </a:solidFill>
                <a:latin typeface="Georgia"/>
                <a:ea typeface="Georgia"/>
                <a:cs typeface="Georgia"/>
                <a:sym typeface="Georgia"/>
              </a:rPr>
              <a:t>).</a:t>
            </a:r>
            <a:endParaRPr sz="1200">
              <a:solidFill>
                <a:srgbClr val="262A34"/>
              </a:solidFill>
              <a:latin typeface="Georgia"/>
              <a:ea typeface="Georgia"/>
              <a:cs typeface="Georgia"/>
              <a:sym typeface="Georgia"/>
            </a:endParaRPr>
          </a:p>
          <a:p>
            <a:pPr marL="457200" marR="0" lvl="0" indent="-304800" algn="l" rtl="0">
              <a:spcBef>
                <a:spcPts val="0"/>
              </a:spcBef>
              <a:spcAft>
                <a:spcPts val="0"/>
              </a:spcAft>
              <a:buClr>
                <a:srgbClr val="262A34"/>
              </a:buClr>
              <a:buSzPts val="1200"/>
              <a:buFont typeface="Georgia"/>
              <a:buChar char="●"/>
            </a:pPr>
            <a:r>
              <a:rPr lang="en-US" sz="1200">
                <a:solidFill>
                  <a:srgbClr val="262A34"/>
                </a:solidFill>
                <a:latin typeface="Georgia"/>
                <a:ea typeface="Georgia"/>
                <a:cs typeface="Georgia"/>
                <a:sym typeface="Georgia"/>
              </a:rPr>
              <a:t>If you do not have a lot of time for the task, you may analyse the first 50 or 100 occurrences. </a:t>
            </a:r>
            <a:endParaRPr sz="1200">
              <a:solidFill>
                <a:srgbClr val="262A34"/>
              </a:solidFill>
              <a:latin typeface="Georgia"/>
              <a:ea typeface="Georgia"/>
              <a:cs typeface="Georgia"/>
              <a:sym typeface="Georgia"/>
            </a:endParaRPr>
          </a:p>
          <a:p>
            <a:pPr marL="0" marR="0" lvl="0" indent="0" algn="l" rtl="0">
              <a:spcBef>
                <a:spcPts val="0"/>
              </a:spcBef>
              <a:spcAft>
                <a:spcPts val="0"/>
              </a:spcAft>
              <a:buNone/>
            </a:pPr>
            <a:endParaRPr sz="1200" b="1">
              <a:solidFill>
                <a:srgbClr val="262A34"/>
              </a:solidFill>
              <a:latin typeface="Georgia"/>
              <a:ea typeface="Georgia"/>
              <a:cs typeface="Georgia"/>
              <a:sym typeface="Georgia"/>
            </a:endParaRPr>
          </a:p>
          <a:p>
            <a:pPr marL="0" marR="0" lvl="0" indent="0" algn="l" rtl="0">
              <a:spcBef>
                <a:spcPts val="0"/>
              </a:spcBef>
              <a:spcAft>
                <a:spcPts val="0"/>
              </a:spcAft>
              <a:buNone/>
            </a:pPr>
            <a:r>
              <a:rPr lang="en-US" sz="1200" b="1">
                <a:solidFill>
                  <a:srgbClr val="262A34"/>
                </a:solidFill>
                <a:latin typeface="Georgia"/>
                <a:ea typeface="Georgia"/>
                <a:cs typeface="Georgia"/>
                <a:sym typeface="Georgia"/>
              </a:rPr>
              <a:t>Data</a:t>
            </a:r>
            <a:r>
              <a:rPr lang="en-US" sz="1200">
                <a:solidFill>
                  <a:srgbClr val="262A34"/>
                </a:solidFill>
                <a:latin typeface="Georgia"/>
                <a:ea typeface="Georgia"/>
                <a:cs typeface="Georgia"/>
                <a:sym typeface="Georgia"/>
              </a:rPr>
              <a:t> (access: </a:t>
            </a:r>
            <a:r>
              <a:rPr lang="en-US" sz="1200" u="sng">
                <a:solidFill>
                  <a:schemeClr val="hlink"/>
                </a:solidFill>
                <a:latin typeface="Georgia"/>
                <a:ea typeface="Georgia"/>
                <a:cs typeface="Georgia"/>
                <a:sym typeface="Georgia"/>
                <a:hlinkClick r:id="rId5"/>
              </a:rPr>
              <a:t>https://resursai.pastovu.vdu.lt/atsisiusti#konkordansai</a:t>
            </a:r>
            <a:r>
              <a:rPr lang="en-US" sz="1200">
                <a:solidFill>
                  <a:srgbClr val="262A34"/>
                </a:solidFill>
                <a:latin typeface="Georgia"/>
                <a:ea typeface="Georgia"/>
                <a:cs typeface="Georgia"/>
                <a:sym typeface="Georgia"/>
              </a:rPr>
              <a: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IDEA_original pop sci.txt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IDEA_translated pop sci.txt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HEART_ original pop sci.txt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HEART_ translated pop sci.txt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HOPE_ original pop sci.txt </a:t>
            </a:r>
            <a:endParaRPr sz="1200">
              <a:solidFill>
                <a:srgbClr val="262A34"/>
              </a:solidFill>
              <a:latin typeface="Georgia"/>
              <a:ea typeface="Georgia"/>
              <a:cs typeface="Georgia"/>
              <a:sym typeface="Georgia"/>
            </a:endParaRPr>
          </a:p>
          <a:p>
            <a:pPr marL="457200" marR="0" lvl="0" indent="0" algn="l" rtl="0">
              <a:spcBef>
                <a:spcPts val="0"/>
              </a:spcBef>
              <a:spcAft>
                <a:spcPts val="0"/>
              </a:spcAft>
              <a:buNone/>
            </a:pPr>
            <a:r>
              <a:rPr lang="en-US" sz="1200">
                <a:solidFill>
                  <a:srgbClr val="262A34"/>
                </a:solidFill>
                <a:latin typeface="Georgia"/>
                <a:ea typeface="Georgia"/>
                <a:cs typeface="Georgia"/>
                <a:sym typeface="Georgia"/>
              </a:rPr>
              <a:t>HOPE_ translated pop sci.txt</a:t>
            </a:r>
            <a:endParaRPr sz="1200">
              <a:solidFill>
                <a:srgbClr val="262A34"/>
              </a:solidFill>
              <a:latin typeface="Georgia"/>
              <a:ea typeface="Georgia"/>
              <a:cs typeface="Georgia"/>
              <a:sym typeface="Georgia"/>
            </a:endParaRPr>
          </a:p>
        </p:txBody>
      </p:sp>
      <p:pic>
        <p:nvPicPr>
          <p:cNvPr id="150" name="Google Shape;150;p21"/>
          <p:cNvPicPr preferRelativeResize="0"/>
          <p:nvPr/>
        </p:nvPicPr>
        <p:blipFill rotWithShape="1">
          <a:blip r:embed="rId6">
            <a:alphaModFix/>
          </a:blip>
          <a:srcRect/>
          <a:stretch/>
        </p:blipFill>
        <p:spPr>
          <a:xfrm>
            <a:off x="7888135" y="348388"/>
            <a:ext cx="920345" cy="39740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1031</Words>
  <Application>Microsoft Office PowerPoint</Application>
  <PresentationFormat>On-screen Show (16:9)</PresentationFormat>
  <Paragraphs>146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 and TT comparison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Jurgita Vaičenonienė</cp:lastModifiedBy>
  <cp:revision>1</cp:revision>
  <cp:lastPrinted>2022-09-28T08:46:49Z</cp:lastPrinted>
  <dcterms:modified xsi:type="dcterms:W3CDTF">2022-09-28T08:49:24Z</dcterms:modified>
</cp:coreProperties>
</file>