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Corsiva"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WiCi+YCFbCceYRafgLxoi+1PU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non solo corpus plurilingue. sappiamo che c’è tanto materiale eterogeneo. Concetto iperonimico che ricopra tutti i concetti. Riflessività linguistica. anche immagini.</a:t>
            </a:r>
            <a:endParaRPr/>
          </a:p>
          <a:p>
            <a:pPr marL="0" lvl="0" indent="0" algn="l" rtl="0">
              <a:spcBef>
                <a:spcPts val="0"/>
              </a:spcBef>
              <a:spcAft>
                <a:spcPts val="0"/>
              </a:spcAft>
              <a:buNone/>
            </a:pPr>
            <a:r>
              <a:rPr lang="en-US" sz="1200">
                <a:latin typeface="Calibri"/>
                <a:ea typeface="Calibri"/>
                <a:cs typeface="Calibri"/>
                <a:sym typeface="Calibri"/>
              </a:rPr>
              <a:t>Silhouettes come biografie o autobiografie.</a:t>
            </a:r>
            <a:endParaRPr/>
          </a:p>
          <a:p>
            <a:pPr marL="457200" lvl="0" indent="-262127" algn="l" rtl="0">
              <a:lnSpc>
                <a:spcPct val="150000"/>
              </a:lnSpc>
              <a:spcBef>
                <a:spcPts val="700"/>
              </a:spcBef>
              <a:spcAft>
                <a:spcPts val="0"/>
              </a:spcAft>
              <a:buClr>
                <a:srgbClr val="203864"/>
              </a:buClr>
              <a:buSzPts val="1200"/>
              <a:buFont typeface="Arial"/>
              <a:buNone/>
            </a:pPr>
            <a:endParaRPr sz="1700">
              <a:solidFill>
                <a:srgbClr val="203864"/>
              </a:solidFill>
              <a:latin typeface="Century Gothic"/>
              <a:ea typeface="Century Gothic"/>
              <a:cs typeface="Century Gothic"/>
              <a:sym typeface="Century Gothic"/>
            </a:endParaRPr>
          </a:p>
          <a:p>
            <a:pPr marL="203454" lvl="0" indent="-203454" algn="l" rtl="0">
              <a:lnSpc>
                <a:spcPct val="150000"/>
              </a:lnSpc>
              <a:spcBef>
                <a:spcPts val="800"/>
              </a:spcBef>
              <a:spcAft>
                <a:spcPts val="0"/>
              </a:spcAft>
              <a:buClr>
                <a:srgbClr val="203864"/>
              </a:buClr>
              <a:buSzPts val="2100"/>
              <a:buFont typeface="Arial"/>
              <a:buChar char="•"/>
            </a:pPr>
            <a:r>
              <a:rPr lang="en-US" sz="2100">
                <a:solidFill>
                  <a:srgbClr val="203864"/>
                </a:solidFill>
                <a:latin typeface="Century Gothic"/>
                <a:ea typeface="Century Gothic"/>
                <a:cs typeface="Century Gothic"/>
                <a:sym typeface="Century Gothic"/>
              </a:rPr>
              <a:t>There is a wealth of heterogeneous material covering </a:t>
            </a:r>
            <a:r>
              <a:rPr lang="en-US" i="1"/>
              <a:t>linguistic reflexivity</a:t>
            </a:r>
            <a:r>
              <a:rPr lang="en-US" sz="2100">
                <a:solidFill>
                  <a:srgbClr val="203864"/>
                </a:solidFill>
                <a:latin typeface="Century Gothic"/>
                <a:ea typeface="Century Gothic"/>
                <a:cs typeface="Century Gothic"/>
                <a:sym typeface="Century Gothic"/>
              </a:rPr>
              <a:t>:</a:t>
            </a:r>
            <a:endParaRPr/>
          </a:p>
          <a:p>
            <a:pPr marL="203454" lvl="0" indent="-156718" algn="l" rtl="0">
              <a:lnSpc>
                <a:spcPct val="150000"/>
              </a:lnSpc>
              <a:spcBef>
                <a:spcPts val="800"/>
              </a:spcBef>
              <a:spcAft>
                <a:spcPts val="0"/>
              </a:spcAft>
              <a:buClr>
                <a:srgbClr val="000000"/>
              </a:buClr>
              <a:buSzPts val="2100"/>
              <a:buFont typeface="Arial"/>
              <a:buChar char="•"/>
            </a:pPr>
            <a:r>
              <a:rPr lang="en-US" sz="2100">
                <a:solidFill>
                  <a:srgbClr val="203864"/>
                </a:solidFill>
                <a:latin typeface="Century Gothic"/>
                <a:ea typeface="Century Gothic"/>
                <a:cs typeface="Century Gothic"/>
                <a:sym typeface="Century Gothic"/>
              </a:rPr>
              <a:t>Oral interviews and their transcriptions</a:t>
            </a:r>
            <a:endParaRPr/>
          </a:p>
          <a:p>
            <a:pPr marL="203454" lvl="0" indent="-156718" algn="l" rtl="0">
              <a:lnSpc>
                <a:spcPct val="150000"/>
              </a:lnSpc>
              <a:spcBef>
                <a:spcPts val="800"/>
              </a:spcBef>
              <a:spcAft>
                <a:spcPts val="0"/>
              </a:spcAft>
              <a:buClr>
                <a:srgbClr val="000000"/>
              </a:buClr>
              <a:buSzPts val="2100"/>
              <a:buFont typeface="Arial"/>
              <a:buChar char="•"/>
            </a:pPr>
            <a:r>
              <a:rPr lang="en-US" sz="2100">
                <a:solidFill>
                  <a:srgbClr val="203864"/>
                </a:solidFill>
                <a:latin typeface="Century Gothic"/>
                <a:ea typeface="Century Gothic"/>
                <a:cs typeface="Century Gothic"/>
                <a:sym typeface="Century Gothic"/>
              </a:rPr>
              <a:t>Textual/Visual Maps </a:t>
            </a:r>
            <a:endParaRPr/>
          </a:p>
          <a:p>
            <a:pPr marL="203454" lvl="0" indent="-156718" algn="l" rtl="0">
              <a:lnSpc>
                <a:spcPct val="150000"/>
              </a:lnSpc>
              <a:spcBef>
                <a:spcPts val="800"/>
              </a:spcBef>
              <a:spcAft>
                <a:spcPts val="0"/>
              </a:spcAft>
              <a:buClr>
                <a:srgbClr val="000000"/>
              </a:buClr>
              <a:buSzPts val="2100"/>
              <a:buFont typeface="Arial"/>
              <a:buChar char="•"/>
            </a:pPr>
            <a:r>
              <a:rPr lang="en-US" sz="2100">
                <a:solidFill>
                  <a:srgbClr val="203864"/>
                </a:solidFill>
                <a:latin typeface="Century Gothic"/>
                <a:ea typeface="Century Gothic"/>
                <a:cs typeface="Century Gothic"/>
                <a:sym typeface="Century Gothic"/>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non solo corpus plurilingue. sappiamo che c’è tanto materiale eterogeneo. Concetto iperonimico che ricopra tutti i concetti. Riflessività linguistica. anche immagini.</a:t>
            </a:r>
            <a:endParaRPr/>
          </a:p>
          <a:p>
            <a:pPr marL="0" lvl="0" indent="0" algn="l" rtl="0">
              <a:spcBef>
                <a:spcPts val="0"/>
              </a:spcBef>
              <a:spcAft>
                <a:spcPts val="0"/>
              </a:spcAft>
              <a:buNone/>
            </a:pPr>
            <a:r>
              <a:rPr lang="en-US" sz="1200">
                <a:latin typeface="Calibri"/>
                <a:ea typeface="Calibri"/>
                <a:cs typeface="Calibri"/>
                <a:sym typeface="Calibri"/>
              </a:rPr>
              <a:t>Silhouettes come biografie o autobiografie.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 name="Google Shape;55;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latin typeface="Calibri"/>
                <a:ea typeface="Calibri"/>
                <a:cs typeface="Calibri"/>
                <a:sym typeface="Calibri"/>
              </a:rPr>
              <a:t>di solito raccolto in modo scritto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91439" lvl="0" indent="-91439" algn="l" rtl="0">
              <a:lnSpc>
                <a:spcPct val="150000"/>
              </a:lnSpc>
              <a:spcBef>
                <a:spcPts val="0"/>
              </a:spcBef>
              <a:spcAft>
                <a:spcPts val="0"/>
              </a:spcAft>
              <a:buClr>
                <a:srgbClr val="203864"/>
              </a:buClr>
              <a:buSzPts val="1500"/>
              <a:buFont typeface="Arial"/>
              <a:buChar char="•"/>
            </a:pPr>
            <a:r>
              <a:rPr lang="en-US" sz="1500">
                <a:solidFill>
                  <a:srgbClr val="203864"/>
                </a:solidFill>
                <a:latin typeface="Century Gothic"/>
                <a:ea typeface="Century Gothic"/>
                <a:cs typeface="Century Gothic"/>
                <a:sym typeface="Century Gothic"/>
              </a:rPr>
              <a:t>Family members and personal data (place of birth, eventual relocations, etc.);  </a:t>
            </a:r>
            <a:endParaRPr sz="2000"/>
          </a:p>
          <a:p>
            <a:pPr marL="91439" lvl="0" indent="-91439" algn="l" rtl="0">
              <a:lnSpc>
                <a:spcPct val="150000"/>
              </a:lnSpc>
              <a:spcBef>
                <a:spcPts val="400"/>
              </a:spcBef>
              <a:spcAft>
                <a:spcPts val="0"/>
              </a:spcAft>
              <a:buClr>
                <a:srgbClr val="203864"/>
              </a:buClr>
              <a:buSzPts val="1500"/>
              <a:buFont typeface="Arial"/>
              <a:buChar char="•"/>
            </a:pPr>
            <a:r>
              <a:rPr lang="en-US" sz="1500">
                <a:solidFill>
                  <a:srgbClr val="203864"/>
                </a:solidFill>
                <a:latin typeface="Century Gothic"/>
                <a:ea typeface="Century Gothic"/>
                <a:cs typeface="Century Gothic"/>
                <a:sym typeface="Century Gothic"/>
              </a:rPr>
              <a:t>Family linguistic background: L1 of the grandparents, L1 of the parents;</a:t>
            </a:r>
            <a:endParaRPr/>
          </a:p>
          <a:p>
            <a:pPr marL="91439" lvl="0" indent="-91439" algn="l" rtl="0">
              <a:lnSpc>
                <a:spcPct val="150000"/>
              </a:lnSpc>
              <a:spcBef>
                <a:spcPts val="400"/>
              </a:spcBef>
              <a:spcAft>
                <a:spcPts val="0"/>
              </a:spcAft>
              <a:buClr>
                <a:srgbClr val="203864"/>
              </a:buClr>
              <a:buSzPts val="1500"/>
              <a:buFont typeface="Arial"/>
              <a:buChar char="•"/>
            </a:pPr>
            <a:r>
              <a:rPr lang="en-US" sz="1500">
                <a:solidFill>
                  <a:srgbClr val="203864"/>
                </a:solidFill>
                <a:latin typeface="Century Gothic"/>
                <a:ea typeface="Century Gothic"/>
                <a:cs typeface="Century Gothic"/>
                <a:sym typeface="Century Gothic"/>
              </a:rPr>
              <a:t>Family linguistic situation: parents and grandparents’ linguistic preferences (which language spoken with whom and when); which languages are used for ordinary communication between family members (with children, with the rest of the family); family choices in linguistic education (which language is taught to children); which language is spoken at home; which other varieties are used at home, and for what need (communicative, expressive, affective needs, identity stances, etc.);</a:t>
            </a:r>
            <a:endParaRPr/>
          </a:p>
          <a:p>
            <a:pPr marL="91439" lvl="0" indent="-91439" algn="l" rtl="0">
              <a:lnSpc>
                <a:spcPct val="150000"/>
              </a:lnSpc>
              <a:spcBef>
                <a:spcPts val="400"/>
              </a:spcBef>
              <a:spcAft>
                <a:spcPts val="0"/>
              </a:spcAft>
              <a:buClr>
                <a:srgbClr val="203864"/>
              </a:buClr>
              <a:buSzPts val="1500"/>
              <a:buFont typeface="Arial"/>
              <a:buChar char="•"/>
            </a:pPr>
            <a:r>
              <a:rPr lang="en-US" sz="1500">
                <a:solidFill>
                  <a:srgbClr val="203864"/>
                </a:solidFill>
                <a:latin typeface="Century Gothic"/>
                <a:ea typeface="Century Gothic"/>
                <a:cs typeface="Century Gothic"/>
                <a:sym typeface="Century Gothic"/>
              </a:rPr>
              <a:t>Family and school attitudes and behaviours: repression of non-standard varieties; are any specific varieties preferred to other varieties? Are there any disfavoured languages? Are there any forbidden languages used in secret between friends or family members?</a:t>
            </a:r>
            <a:endParaRPr/>
          </a:p>
          <a:p>
            <a:pPr marL="457200" lvl="0" indent="-327659" algn="l" rtl="0">
              <a:lnSpc>
                <a:spcPct val="150000"/>
              </a:lnSpc>
              <a:spcBef>
                <a:spcPts val="400"/>
              </a:spcBef>
              <a:spcAft>
                <a:spcPts val="0"/>
              </a:spcAft>
              <a:buClr>
                <a:srgbClr val="203864"/>
              </a:buClr>
              <a:buSzPts val="1400"/>
              <a:buFont typeface="Century Gothic"/>
              <a:buChar char="•"/>
            </a:pPr>
            <a:r>
              <a:rPr lang="en-US">
                <a:solidFill>
                  <a:srgbClr val="203864"/>
                </a:solidFill>
                <a:latin typeface="Century Gothic"/>
                <a:ea typeface="Century Gothic"/>
                <a:cs typeface="Century Gothic"/>
                <a:sym typeface="Century Gothic"/>
              </a:rPr>
              <a:t>The template (and the terminology used) can be adapted depending on the age, educational background and other characteristics of those involved. In any case, linguistic autobiographies are deeply personal texts that outline the writers’ own thoughts and feelings, giving them the possibility for spontaneous expression.</a:t>
            </a:r>
            <a:endParaRPr sz="15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05153" lvl="0" indent="-105153" algn="l" rtl="0">
              <a:lnSpc>
                <a:spcPct val="150000"/>
              </a:lnSpc>
              <a:spcBef>
                <a:spcPts val="0"/>
              </a:spcBef>
              <a:spcAft>
                <a:spcPts val="0"/>
              </a:spcAft>
              <a:buClr>
                <a:srgbClr val="203864"/>
              </a:buClr>
              <a:buSzPts val="1100"/>
              <a:buFont typeface="Arial"/>
              <a:buChar char="•"/>
            </a:pPr>
            <a:r>
              <a:rPr lang="en-US" sz="1100">
                <a:solidFill>
                  <a:srgbClr val="203864"/>
                </a:solidFill>
                <a:latin typeface="Century Gothic"/>
                <a:ea typeface="Century Gothic"/>
                <a:cs typeface="Century Gothic"/>
                <a:sym typeface="Century Gothic"/>
              </a:rPr>
              <a:t>For researchers: </a:t>
            </a:r>
            <a:endParaRPr/>
          </a:p>
          <a:p>
            <a:pPr marL="105153" lvl="0" indent="-105153" algn="l" rtl="0">
              <a:lnSpc>
                <a:spcPct val="150000"/>
              </a:lnSpc>
              <a:spcBef>
                <a:spcPts val="400"/>
              </a:spcBef>
              <a:spcAft>
                <a:spcPts val="0"/>
              </a:spcAft>
              <a:buClr>
                <a:srgbClr val="203864"/>
              </a:buClr>
              <a:buSzPts val="1100"/>
              <a:buFont typeface="Arial"/>
              <a:buChar char="•"/>
            </a:pPr>
            <a:r>
              <a:rPr lang="en-US" sz="1100">
                <a:solidFill>
                  <a:srgbClr val="203864"/>
                </a:solidFill>
                <a:latin typeface="Century Gothic"/>
                <a:ea typeface="Century Gothic"/>
                <a:cs typeface="Century Gothic"/>
                <a:sym typeface="Century Gothic"/>
              </a:rPr>
              <a:t>For those who are interested in the sociology of languages, linguistic autobiographies can also provide unique information about informal language-learning opportunities and the different values that speakers attach to different types of multilingualism.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La nostra intenzione è di costruire una nuova risorsa multilingue con questo materiale. We know that </a:t>
            </a:r>
            <a:r>
              <a:rPr lang="en-US" sz="2100">
                <a:solidFill>
                  <a:srgbClr val="203864"/>
                </a:solidFill>
                <a:latin typeface="Century Gothic"/>
                <a:ea typeface="Century Gothic"/>
                <a:cs typeface="Century Gothic"/>
                <a:sym typeface="Century Gothic"/>
              </a:rPr>
              <a:t>linguistic autobiographies are already used in school and university settings?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non solo corpus plurilingue. sappiamo che c’è tanto materiale eterogeneo. Concetto iperonimico che ricopra tutti i concetti. Riflessività linguistica. anche immagini.</a:t>
            </a:r>
            <a:endParaRPr/>
          </a:p>
          <a:p>
            <a:pPr marL="0" lvl="0" indent="0" algn="l" rtl="0">
              <a:spcBef>
                <a:spcPts val="0"/>
              </a:spcBef>
              <a:spcAft>
                <a:spcPts val="0"/>
              </a:spcAft>
              <a:buNone/>
            </a:pPr>
            <a:r>
              <a:rPr lang="en-US" sz="1200">
                <a:latin typeface="Calibri"/>
                <a:ea typeface="Calibri"/>
                <a:cs typeface="Calibri"/>
                <a:sym typeface="Calibri"/>
              </a:rPr>
              <a:t>Silhouettes come biografie o autobiografie.</a:t>
            </a:r>
            <a:endParaRPr/>
          </a:p>
          <a:p>
            <a:pPr marL="457200" lvl="0" indent="-262127" algn="l" rtl="0">
              <a:lnSpc>
                <a:spcPct val="150000"/>
              </a:lnSpc>
              <a:spcBef>
                <a:spcPts val="700"/>
              </a:spcBef>
              <a:spcAft>
                <a:spcPts val="0"/>
              </a:spcAft>
              <a:buClr>
                <a:srgbClr val="203864"/>
              </a:buClr>
              <a:buSzPts val="1200"/>
              <a:buFont typeface="Arial"/>
              <a:buNone/>
            </a:pPr>
            <a:endParaRPr sz="1700">
              <a:solidFill>
                <a:srgbClr val="203864"/>
              </a:solidFill>
              <a:latin typeface="Century Gothic"/>
              <a:ea typeface="Century Gothic"/>
              <a:cs typeface="Century Gothic"/>
              <a:sym typeface="Century Gothic"/>
            </a:endParaRPr>
          </a:p>
          <a:p>
            <a:pPr marL="203454" lvl="0" indent="-203454" algn="l" rtl="0">
              <a:lnSpc>
                <a:spcPct val="150000"/>
              </a:lnSpc>
              <a:spcBef>
                <a:spcPts val="800"/>
              </a:spcBef>
              <a:spcAft>
                <a:spcPts val="0"/>
              </a:spcAft>
              <a:buClr>
                <a:srgbClr val="203864"/>
              </a:buClr>
              <a:buSzPts val="2100"/>
              <a:buFont typeface="Arial"/>
              <a:buChar char="•"/>
            </a:pPr>
            <a:r>
              <a:rPr lang="en-US" sz="2100">
                <a:solidFill>
                  <a:srgbClr val="203864"/>
                </a:solidFill>
                <a:latin typeface="Century Gothic"/>
                <a:ea typeface="Century Gothic"/>
                <a:cs typeface="Century Gothic"/>
                <a:sym typeface="Century Gothic"/>
              </a:rPr>
              <a:t>There is a wealth of heterogeneous material covering </a:t>
            </a:r>
            <a:r>
              <a:rPr lang="en-US" i="1"/>
              <a:t>linguistic reflexivity</a:t>
            </a:r>
            <a:r>
              <a:rPr lang="en-US" sz="2100">
                <a:solidFill>
                  <a:srgbClr val="203864"/>
                </a:solidFill>
                <a:latin typeface="Century Gothic"/>
                <a:ea typeface="Century Gothic"/>
                <a:cs typeface="Century Gothic"/>
                <a:sym typeface="Century Gothic"/>
              </a:rPr>
              <a:t>:</a:t>
            </a:r>
            <a:endParaRPr/>
          </a:p>
          <a:p>
            <a:pPr marL="203454" lvl="0" indent="-156718" algn="l" rtl="0">
              <a:lnSpc>
                <a:spcPct val="150000"/>
              </a:lnSpc>
              <a:spcBef>
                <a:spcPts val="800"/>
              </a:spcBef>
              <a:spcAft>
                <a:spcPts val="0"/>
              </a:spcAft>
              <a:buClr>
                <a:srgbClr val="000000"/>
              </a:buClr>
              <a:buSzPts val="2100"/>
              <a:buFont typeface="Arial"/>
              <a:buChar char="•"/>
            </a:pPr>
            <a:r>
              <a:rPr lang="en-US" sz="2100">
                <a:solidFill>
                  <a:srgbClr val="203864"/>
                </a:solidFill>
                <a:latin typeface="Century Gothic"/>
                <a:ea typeface="Century Gothic"/>
                <a:cs typeface="Century Gothic"/>
                <a:sym typeface="Century Gothic"/>
              </a:rPr>
              <a:t>Oral interviews and their transcriptions</a:t>
            </a:r>
            <a:endParaRPr/>
          </a:p>
          <a:p>
            <a:pPr marL="203454" lvl="0" indent="-156718" algn="l" rtl="0">
              <a:lnSpc>
                <a:spcPct val="150000"/>
              </a:lnSpc>
              <a:spcBef>
                <a:spcPts val="800"/>
              </a:spcBef>
              <a:spcAft>
                <a:spcPts val="0"/>
              </a:spcAft>
              <a:buClr>
                <a:srgbClr val="000000"/>
              </a:buClr>
              <a:buSzPts val="2100"/>
              <a:buFont typeface="Arial"/>
              <a:buChar char="•"/>
            </a:pPr>
            <a:r>
              <a:rPr lang="en-US" sz="2100">
                <a:solidFill>
                  <a:srgbClr val="203864"/>
                </a:solidFill>
                <a:latin typeface="Century Gothic"/>
                <a:ea typeface="Century Gothic"/>
                <a:cs typeface="Century Gothic"/>
                <a:sym typeface="Century Gothic"/>
              </a:rPr>
              <a:t>Textual/Visual Maps </a:t>
            </a:r>
            <a:endParaRPr/>
          </a:p>
          <a:p>
            <a:pPr marL="203454" lvl="0" indent="-156718" algn="l" rtl="0">
              <a:lnSpc>
                <a:spcPct val="150000"/>
              </a:lnSpc>
              <a:spcBef>
                <a:spcPts val="800"/>
              </a:spcBef>
              <a:spcAft>
                <a:spcPts val="0"/>
              </a:spcAft>
              <a:buClr>
                <a:srgbClr val="000000"/>
              </a:buClr>
              <a:buSzPts val="2100"/>
              <a:buFont typeface="Arial"/>
              <a:buChar char="•"/>
            </a:pPr>
            <a:r>
              <a:rPr lang="en-US" sz="2100">
                <a:solidFill>
                  <a:srgbClr val="203864"/>
                </a:solidFill>
                <a:latin typeface="Century Gothic"/>
                <a:ea typeface="Century Gothic"/>
                <a:cs typeface="Century Gothic"/>
                <a:sym typeface="Century Gothic"/>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1524000" y="1122362"/>
            <a:ext cx="9144000" cy="2387601"/>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14"/>
          <p:cNvSpPr txBox="1">
            <a:spLocks noGrp="1"/>
          </p:cNvSpPr>
          <p:nvPr>
            <p:ph type="body" idx="1"/>
          </p:nvPr>
        </p:nvSpPr>
        <p:spPr>
          <a:xfrm>
            <a:off x="1524000" y="3602037"/>
            <a:ext cx="9144000" cy="1655764"/>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12" name="Google Shape;12;p14"/>
          <p:cNvSpPr txBox="1">
            <a:spLocks noGrp="1"/>
          </p:cNvSpPr>
          <p:nvPr>
            <p:ph type="sldNum" idx="12"/>
          </p:nvPr>
        </p:nvSpPr>
        <p:spPr>
          <a:xfrm>
            <a:off x="11095216" y="6404312"/>
            <a:ext cx="258585"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838200" y="365125"/>
            <a:ext cx="10515600" cy="1325563"/>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15"/>
          <p:cNvSpPr txBox="1">
            <a:spLocks noGrp="1"/>
          </p:cNvSpPr>
          <p:nvPr>
            <p:ph type="sldNum" idx="12"/>
          </p:nvPr>
        </p:nvSpPr>
        <p:spPr>
          <a:xfrm>
            <a:off x="11095216" y="6404312"/>
            <a:ext cx="258585"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16"/>
        <p:cNvGrpSpPr/>
        <p:nvPr/>
      </p:nvGrpSpPr>
      <p:grpSpPr>
        <a:xfrm>
          <a:off x="0" y="0"/>
          <a:ext cx="0" cy="0"/>
          <a:chOff x="0" y="0"/>
          <a:chExt cx="0" cy="0"/>
        </a:xfrm>
      </p:grpSpPr>
      <p:sp>
        <p:nvSpPr>
          <p:cNvPr id="17" name="Google Shape;17;p16"/>
          <p:cNvSpPr txBox="1">
            <a:spLocks noGrp="1"/>
          </p:cNvSpPr>
          <p:nvPr>
            <p:ph type="title"/>
          </p:nvPr>
        </p:nvSpPr>
        <p:spPr>
          <a:xfrm>
            <a:off x="838200" y="365125"/>
            <a:ext cx="10515600" cy="1325563"/>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8" name="Google Shape;18;p16"/>
          <p:cNvSpPr txBox="1">
            <a:spLocks noGrp="1"/>
          </p:cNvSpPr>
          <p:nvPr>
            <p:ph type="body" idx="1"/>
          </p:nvPr>
        </p:nvSpPr>
        <p:spPr>
          <a:xfrm>
            <a:off x="838200" y="1825625"/>
            <a:ext cx="10515600" cy="4351338"/>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19" name="Google Shape;19;p16"/>
          <p:cNvSpPr txBox="1">
            <a:spLocks noGrp="1"/>
          </p:cNvSpPr>
          <p:nvPr>
            <p:ph type="sldNum" idx="12"/>
          </p:nvPr>
        </p:nvSpPr>
        <p:spPr>
          <a:xfrm>
            <a:off x="11095216" y="6404312"/>
            <a:ext cx="258585"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p:cSld name="Intestazione sezione">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831850" y="1709738"/>
            <a:ext cx="10515600" cy="2852737"/>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2" name="Google Shape;22;p17"/>
          <p:cNvSpPr txBox="1">
            <a:spLocks noGrp="1"/>
          </p:cNvSpPr>
          <p:nvPr>
            <p:ph type="body" idx="1"/>
          </p:nvPr>
        </p:nvSpPr>
        <p:spPr>
          <a:xfrm>
            <a:off x="831850" y="4589462"/>
            <a:ext cx="10515600" cy="150018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23" name="Google Shape;23;p17"/>
          <p:cNvSpPr txBox="1">
            <a:spLocks noGrp="1"/>
          </p:cNvSpPr>
          <p:nvPr>
            <p:ph type="sldNum" idx="12"/>
          </p:nvPr>
        </p:nvSpPr>
        <p:spPr>
          <a:xfrm>
            <a:off x="11095216" y="6404312"/>
            <a:ext cx="258585"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p:cSld name="Due contenuti">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838200" y="365125"/>
            <a:ext cx="10515600" cy="1325563"/>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6" name="Google Shape;26;p18"/>
          <p:cNvSpPr txBox="1">
            <a:spLocks noGrp="1"/>
          </p:cNvSpPr>
          <p:nvPr>
            <p:ph type="body" idx="1"/>
          </p:nvPr>
        </p:nvSpPr>
        <p:spPr>
          <a:xfrm>
            <a:off x="838200" y="1825625"/>
            <a:ext cx="5181600" cy="4351338"/>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27" name="Google Shape;27;p18"/>
          <p:cNvSpPr txBox="1">
            <a:spLocks noGrp="1"/>
          </p:cNvSpPr>
          <p:nvPr>
            <p:ph type="sldNum" idx="12"/>
          </p:nvPr>
        </p:nvSpPr>
        <p:spPr>
          <a:xfrm>
            <a:off x="11095216" y="6404312"/>
            <a:ext cx="258585"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9787" y="365125"/>
            <a:ext cx="10515601" cy="1325563"/>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0" name="Google Shape;30;p19"/>
          <p:cNvSpPr txBox="1">
            <a:spLocks noGrp="1"/>
          </p:cNvSpPr>
          <p:nvPr>
            <p:ph type="body" idx="1"/>
          </p:nvPr>
        </p:nvSpPr>
        <p:spPr>
          <a:xfrm>
            <a:off x="839787" y="1681163"/>
            <a:ext cx="5157790" cy="823914"/>
          </a:xfrm>
          <a:prstGeom prst="rect">
            <a:avLst/>
          </a:prstGeom>
          <a:noFill/>
          <a:ln>
            <a:noFill/>
          </a:ln>
        </p:spPr>
        <p:txBody>
          <a:bodyPr spcFirstLastPara="1" wrap="square" lIns="45675" tIns="45675" rIns="45675" bIns="45675"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1" name="Google Shape;31;p19"/>
          <p:cNvSpPr txBox="1">
            <a:spLocks noGrp="1"/>
          </p:cNvSpPr>
          <p:nvPr>
            <p:ph type="body" idx="2"/>
          </p:nvPr>
        </p:nvSpPr>
        <p:spPr>
          <a:xfrm>
            <a:off x="6172200" y="1681163"/>
            <a:ext cx="5183188" cy="823914"/>
          </a:xfrm>
          <a:prstGeom prst="rect">
            <a:avLst/>
          </a:prstGeom>
          <a:noFill/>
          <a:ln>
            <a:noFill/>
          </a:ln>
        </p:spPr>
        <p:txBody>
          <a:bodyPr spcFirstLastPara="1" wrap="square" lIns="45675" tIns="45675" rIns="45675" bIns="45675" anchor="b"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2" name="Google Shape;32;p19"/>
          <p:cNvSpPr txBox="1">
            <a:spLocks noGrp="1"/>
          </p:cNvSpPr>
          <p:nvPr>
            <p:ph type="sldNum" idx="12"/>
          </p:nvPr>
        </p:nvSpPr>
        <p:spPr>
          <a:xfrm>
            <a:off x="11095216" y="6404312"/>
            <a:ext cx="258585"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p:cSld name="Vuota">
    <p:spTree>
      <p:nvGrpSpPr>
        <p:cNvPr id="1" name="Shape 33"/>
        <p:cNvGrpSpPr/>
        <p:nvPr/>
      </p:nvGrpSpPr>
      <p:grpSpPr>
        <a:xfrm>
          <a:off x="0" y="0"/>
          <a:ext cx="0" cy="0"/>
          <a:chOff x="0" y="0"/>
          <a:chExt cx="0" cy="0"/>
        </a:xfrm>
      </p:grpSpPr>
      <p:sp>
        <p:nvSpPr>
          <p:cNvPr id="34" name="Google Shape;34;p20"/>
          <p:cNvSpPr txBox="1">
            <a:spLocks noGrp="1"/>
          </p:cNvSpPr>
          <p:nvPr>
            <p:ph type="sldNum" idx="12"/>
          </p:nvPr>
        </p:nvSpPr>
        <p:spPr>
          <a:xfrm>
            <a:off x="11095216" y="6404312"/>
            <a:ext cx="258585"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p:cSld name="Contenuto con didascalia">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839787" y="457200"/>
            <a:ext cx="3932240" cy="1600200"/>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1"/>
          <p:cNvSpPr txBox="1">
            <a:spLocks noGrp="1"/>
          </p:cNvSpPr>
          <p:nvPr>
            <p:ph type="body" idx="1"/>
          </p:nvPr>
        </p:nvSpPr>
        <p:spPr>
          <a:xfrm>
            <a:off x="5183187" y="987425"/>
            <a:ext cx="6172202" cy="4873625"/>
          </a:xfrm>
          <a:prstGeom prst="rect">
            <a:avLst/>
          </a:prstGeom>
          <a:noFill/>
          <a:ln>
            <a:noFill/>
          </a:ln>
        </p:spPr>
        <p:txBody>
          <a:bodyPr spcFirstLastPara="1" wrap="square" lIns="45675" tIns="45675" rIns="45675" bIns="45675" anchor="t" anchorCtr="0">
            <a:normAutofit/>
          </a:bodyPr>
          <a:lstStyle>
            <a:lvl1pPr marL="457200" lvl="0" indent="-431800" algn="l">
              <a:lnSpc>
                <a:spcPct val="90000"/>
              </a:lnSpc>
              <a:spcBef>
                <a:spcPts val="1000"/>
              </a:spcBef>
              <a:spcAft>
                <a:spcPts val="0"/>
              </a:spcAft>
              <a:buSzPts val="3200"/>
              <a:buChar char="•"/>
              <a:defRPr sz="3200"/>
            </a:lvl1pPr>
            <a:lvl2pPr marL="914400" lvl="1" indent="-431800" algn="l">
              <a:lnSpc>
                <a:spcPct val="90000"/>
              </a:lnSpc>
              <a:spcBef>
                <a:spcPts val="1000"/>
              </a:spcBef>
              <a:spcAft>
                <a:spcPts val="0"/>
              </a:spcAft>
              <a:buSzPts val="3200"/>
              <a:buChar char="•"/>
              <a:defRPr sz="3200"/>
            </a:lvl2pPr>
            <a:lvl3pPr marL="1371600" lvl="2" indent="-431800" algn="l">
              <a:lnSpc>
                <a:spcPct val="90000"/>
              </a:lnSpc>
              <a:spcBef>
                <a:spcPts val="1000"/>
              </a:spcBef>
              <a:spcAft>
                <a:spcPts val="0"/>
              </a:spcAft>
              <a:buSzPts val="3200"/>
              <a:buChar char="•"/>
              <a:defRPr sz="3200"/>
            </a:lvl3pPr>
            <a:lvl4pPr marL="1828800" lvl="3" indent="-431800" algn="l">
              <a:lnSpc>
                <a:spcPct val="90000"/>
              </a:lnSpc>
              <a:spcBef>
                <a:spcPts val="1000"/>
              </a:spcBef>
              <a:spcAft>
                <a:spcPts val="0"/>
              </a:spcAft>
              <a:buSzPts val="3200"/>
              <a:buChar char="•"/>
              <a:defRPr sz="3200"/>
            </a:lvl4pPr>
            <a:lvl5pPr marL="2286000" lvl="4" indent="-431800" algn="l">
              <a:lnSpc>
                <a:spcPct val="90000"/>
              </a:lnSpc>
              <a:spcBef>
                <a:spcPts val="1000"/>
              </a:spcBef>
              <a:spcAft>
                <a:spcPts val="0"/>
              </a:spcAft>
              <a:buSzPts val="3200"/>
              <a:buChar char="•"/>
              <a:defRPr sz="32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8" name="Google Shape;38;p21"/>
          <p:cNvSpPr txBox="1">
            <a:spLocks noGrp="1"/>
          </p:cNvSpPr>
          <p:nvPr>
            <p:ph type="body" idx="2"/>
          </p:nvPr>
        </p:nvSpPr>
        <p:spPr>
          <a:xfrm>
            <a:off x="839786" y="2057400"/>
            <a:ext cx="3932241" cy="3811588"/>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39" name="Google Shape;39;p21"/>
          <p:cNvSpPr txBox="1">
            <a:spLocks noGrp="1"/>
          </p:cNvSpPr>
          <p:nvPr>
            <p:ph type="sldNum" idx="12"/>
          </p:nvPr>
        </p:nvSpPr>
        <p:spPr>
          <a:xfrm>
            <a:off x="11095216" y="6404312"/>
            <a:ext cx="258585"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p:cSld name="Immagine con didascalia">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839787" y="457200"/>
            <a:ext cx="3932240" cy="1600200"/>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22"/>
          <p:cNvSpPr>
            <a:spLocks noGrp="1"/>
          </p:cNvSpPr>
          <p:nvPr>
            <p:ph type="pic" idx="2"/>
          </p:nvPr>
        </p:nvSpPr>
        <p:spPr>
          <a:xfrm>
            <a:off x="5183187" y="987425"/>
            <a:ext cx="6172202" cy="4873625"/>
          </a:xfrm>
          <a:prstGeom prst="rect">
            <a:avLst/>
          </a:prstGeom>
          <a:noFill/>
          <a:ln>
            <a:noFill/>
          </a:ln>
        </p:spPr>
      </p:sp>
      <p:sp>
        <p:nvSpPr>
          <p:cNvPr id="43" name="Google Shape;43;p22"/>
          <p:cNvSpPr txBox="1">
            <a:spLocks noGrp="1"/>
          </p:cNvSpPr>
          <p:nvPr>
            <p:ph type="body" idx="1"/>
          </p:nvPr>
        </p:nvSpPr>
        <p:spPr>
          <a:xfrm>
            <a:off x="839787" y="2057400"/>
            <a:ext cx="3932240" cy="38115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44" name="Google Shape;44;p22"/>
          <p:cNvSpPr txBox="1">
            <a:spLocks noGrp="1"/>
          </p:cNvSpPr>
          <p:nvPr>
            <p:ph type="sldNum" idx="12"/>
          </p:nvPr>
        </p:nvSpPr>
        <p:spPr>
          <a:xfrm>
            <a:off x="11095216" y="6404312"/>
            <a:ext cx="258585"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45675" tIns="45675" rIns="45675" bIns="45675"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45675" tIns="45675" rIns="45675" bIns="45675"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13"/>
          <p:cNvSpPr txBox="1">
            <a:spLocks noGrp="1"/>
          </p:cNvSpPr>
          <p:nvPr>
            <p:ph type="sldNum" idx="12"/>
          </p:nvPr>
        </p:nvSpPr>
        <p:spPr>
          <a:xfrm>
            <a:off x="11095216" y="6404312"/>
            <a:ext cx="258585" cy="269201"/>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ctrTitle" idx="4294967295"/>
          </p:nvPr>
        </p:nvSpPr>
        <p:spPr>
          <a:xfrm>
            <a:off x="1524000" y="2123849"/>
            <a:ext cx="9144000" cy="2387602"/>
          </a:xfrm>
          <a:prstGeom prst="rect">
            <a:avLst/>
          </a:prstGeom>
          <a:noFill/>
          <a:ln>
            <a:noFill/>
          </a:ln>
        </p:spPr>
        <p:txBody>
          <a:bodyPr spcFirstLastPara="1" wrap="square" lIns="45675" tIns="45675" rIns="45675" bIns="45675" anchor="b" anchorCtr="0">
            <a:normAutofit/>
          </a:bodyPr>
          <a:lstStyle/>
          <a:p>
            <a:pPr marL="0" marR="0" lvl="0" indent="0" algn="ctr" rtl="0">
              <a:lnSpc>
                <a:spcPct val="90000"/>
              </a:lnSpc>
              <a:spcBef>
                <a:spcPts val="0"/>
              </a:spcBef>
              <a:spcAft>
                <a:spcPts val="0"/>
              </a:spcAft>
              <a:buClr>
                <a:srgbClr val="203864"/>
              </a:buClr>
              <a:buSzPts val="4900"/>
              <a:buFont typeface="Century Gothic"/>
              <a:buNone/>
            </a:pPr>
            <a:r>
              <a:rPr lang="en-US" sz="4900" b="0" i="0" u="none" strike="noStrike" cap="none">
                <a:solidFill>
                  <a:srgbClr val="203864"/>
                </a:solidFill>
                <a:latin typeface="Century Gothic"/>
                <a:ea typeface="Century Gothic"/>
                <a:cs typeface="Century Gothic"/>
                <a:sym typeface="Century Gothic"/>
              </a:rPr>
              <a:t>Linguistic autobiographies</a:t>
            </a:r>
            <a:endParaRPr sz="4400" b="0"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4900"/>
              <a:buFont typeface="Calibri"/>
              <a:buNone/>
            </a:pPr>
            <a:endParaRPr sz="4900" b="0" i="0" u="none" strike="noStrike" cap="none">
              <a:solidFill>
                <a:srgbClr val="203864"/>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203864"/>
              </a:buClr>
              <a:buSzPts val="2900"/>
              <a:buFont typeface="Century Gothic"/>
              <a:buNone/>
            </a:pPr>
            <a:r>
              <a:rPr lang="en-US" sz="2900" b="0" i="0" u="none" strike="noStrike" cap="none">
                <a:solidFill>
                  <a:srgbClr val="203864"/>
                </a:solidFill>
                <a:latin typeface="Century Gothic"/>
                <a:ea typeface="Century Gothic"/>
                <a:cs typeface="Century Gothic"/>
                <a:sym typeface="Century Gothic"/>
              </a:rPr>
              <a:t>Towards the creation of a multilingual resource family</a:t>
            </a:r>
            <a:endParaRPr/>
          </a:p>
        </p:txBody>
      </p:sp>
      <p:sp>
        <p:nvSpPr>
          <p:cNvPr id="50" name="Google Shape;50;p1"/>
          <p:cNvSpPr txBox="1">
            <a:spLocks noGrp="1"/>
          </p:cNvSpPr>
          <p:nvPr>
            <p:ph type="subTitle" idx="4294967295"/>
          </p:nvPr>
        </p:nvSpPr>
        <p:spPr>
          <a:xfrm>
            <a:off x="824600" y="4511450"/>
            <a:ext cx="10310400" cy="1655700"/>
          </a:xfrm>
          <a:prstGeom prst="rect">
            <a:avLst/>
          </a:prstGeom>
          <a:noFill/>
          <a:ln>
            <a:noFill/>
          </a:ln>
        </p:spPr>
        <p:txBody>
          <a:bodyPr spcFirstLastPara="1" wrap="square" lIns="45675" tIns="45675" rIns="45675" bIns="45675" anchor="t" anchorCtr="0">
            <a:norm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rgbClr val="203864"/>
              </a:solidFill>
              <a:latin typeface="Calibri"/>
              <a:ea typeface="Calibri"/>
              <a:cs typeface="Calibri"/>
              <a:sym typeface="Calibri"/>
            </a:endParaRPr>
          </a:p>
          <a:p>
            <a:pPr marL="0" marR="0" lvl="0" indent="0" algn="ctr" rtl="0">
              <a:lnSpc>
                <a:spcPct val="90000"/>
              </a:lnSpc>
              <a:spcBef>
                <a:spcPts val="1000"/>
              </a:spcBef>
              <a:spcAft>
                <a:spcPts val="0"/>
              </a:spcAft>
              <a:buClr>
                <a:srgbClr val="203864"/>
              </a:buClr>
              <a:buSzPts val="2400"/>
              <a:buFont typeface="Arial"/>
              <a:buNone/>
            </a:pPr>
            <a:r>
              <a:rPr lang="en-US" sz="2400" b="0" i="0" u="none" strike="noStrike" cap="none">
                <a:solidFill>
                  <a:srgbClr val="203864"/>
                </a:solidFill>
                <a:latin typeface="Calibri"/>
                <a:ea typeface="Calibri"/>
                <a:cs typeface="Calibri"/>
                <a:sym typeface="Calibri"/>
              </a:rPr>
              <a:t>Silvia Calamai (</a:t>
            </a:r>
            <a:r>
              <a:rPr lang="en-US" sz="2400">
                <a:solidFill>
                  <a:srgbClr val="203864"/>
                </a:solidFill>
              </a:rPr>
              <a:t>University of Siena, Italy</a:t>
            </a:r>
            <a:r>
              <a:rPr lang="en-US" sz="2400" b="0" i="0" u="none" strike="noStrike" cap="none">
                <a:solidFill>
                  <a:srgbClr val="203864"/>
                </a:solidFill>
                <a:latin typeface="Calibri"/>
                <a:ea typeface="Calibri"/>
                <a:cs typeface="Calibri"/>
                <a:sym typeface="Calibri"/>
              </a:rPr>
              <a:t>, Rosalba Nodari (University of Siena, Italy), Claudia Soria (CNR-ILC, Italy), Alessandro Carlucci (University of Bergen, Norway)</a:t>
            </a:r>
            <a:endParaRPr/>
          </a:p>
        </p:txBody>
      </p:sp>
      <p:pic>
        <p:nvPicPr>
          <p:cNvPr id="51" name="Google Shape;51;p1" descr="Google Shape;51;p1"/>
          <p:cNvPicPr preferRelativeResize="0"/>
          <p:nvPr/>
        </p:nvPicPr>
        <p:blipFill rotWithShape="1">
          <a:blip r:embed="rId3">
            <a:alphaModFix/>
          </a:blip>
          <a:srcRect/>
          <a:stretch/>
        </p:blipFill>
        <p:spPr>
          <a:xfrm>
            <a:off x="0" y="0"/>
            <a:ext cx="12192000" cy="1582220"/>
          </a:xfrm>
          <a:prstGeom prst="rect">
            <a:avLst/>
          </a:prstGeom>
          <a:noFill/>
          <a:ln>
            <a:noFill/>
          </a:ln>
        </p:spPr>
      </p:pic>
      <p:pic>
        <p:nvPicPr>
          <p:cNvPr id="52" name="Google Shape;52;p1" descr="Google Shape;52;p1"/>
          <p:cNvPicPr preferRelativeResize="0"/>
          <p:nvPr/>
        </p:nvPicPr>
        <p:blipFill rotWithShape="1">
          <a:blip r:embed="rId4">
            <a:alphaModFix/>
          </a:blip>
          <a:srcRect t="26731"/>
          <a:stretch/>
        </p:blipFill>
        <p:spPr>
          <a:xfrm>
            <a:off x="5478393" y="5816463"/>
            <a:ext cx="1235213" cy="9050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p:nvPr/>
        </p:nvSpPr>
        <p:spPr>
          <a:xfrm>
            <a:off x="4693920" y="6395865"/>
            <a:ext cx="2804162" cy="281901"/>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Fare clic per inserire nome evento</a:t>
            </a:r>
            <a:endParaRPr/>
          </a:p>
        </p:txBody>
      </p:sp>
      <p:pic>
        <p:nvPicPr>
          <p:cNvPr id="148" name="Google Shape;148;p11" descr="Google Shape;148;p9"/>
          <p:cNvPicPr preferRelativeResize="0"/>
          <p:nvPr/>
        </p:nvPicPr>
        <p:blipFill rotWithShape="1">
          <a:blip r:embed="rId3">
            <a:alphaModFix/>
          </a:blip>
          <a:srcRect/>
          <a:stretch/>
        </p:blipFill>
        <p:spPr>
          <a:xfrm>
            <a:off x="0" y="0"/>
            <a:ext cx="12192000" cy="1602770"/>
          </a:xfrm>
          <a:prstGeom prst="rect">
            <a:avLst/>
          </a:prstGeom>
          <a:noFill/>
          <a:ln>
            <a:noFill/>
          </a:ln>
        </p:spPr>
      </p:pic>
      <p:sp>
        <p:nvSpPr>
          <p:cNvPr id="149" name="Google Shape;149;p11"/>
          <p:cNvSpPr txBox="1">
            <a:spLocks noGrp="1"/>
          </p:cNvSpPr>
          <p:nvPr>
            <p:ph type="title"/>
          </p:nvPr>
        </p:nvSpPr>
        <p:spPr>
          <a:xfrm>
            <a:off x="838200" y="138602"/>
            <a:ext cx="10515600" cy="1325564"/>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203864"/>
              </a:buClr>
              <a:buSzPts val="4000"/>
              <a:buFont typeface="Century Gothic"/>
              <a:buNone/>
            </a:pPr>
            <a:r>
              <a:rPr lang="en-US" sz="4000" b="1">
                <a:solidFill>
                  <a:srgbClr val="203864"/>
                </a:solidFill>
                <a:latin typeface="Century Gothic"/>
                <a:ea typeface="Century Gothic"/>
                <a:cs typeface="Century Gothic"/>
                <a:sym typeface="Century Gothic"/>
              </a:rPr>
              <a:t>A new resource family on linguistic reflexivity</a:t>
            </a:r>
            <a:endParaRPr/>
          </a:p>
        </p:txBody>
      </p:sp>
      <p:pic>
        <p:nvPicPr>
          <p:cNvPr id="150" name="Google Shape;150;p11" descr="Google Shape;150;p9"/>
          <p:cNvPicPr preferRelativeResize="0"/>
          <p:nvPr/>
        </p:nvPicPr>
        <p:blipFill rotWithShape="1">
          <a:blip r:embed="rId4">
            <a:alphaModFix/>
          </a:blip>
          <a:srcRect/>
          <a:stretch/>
        </p:blipFill>
        <p:spPr>
          <a:xfrm>
            <a:off x="838200" y="5712724"/>
            <a:ext cx="824109" cy="824111"/>
          </a:xfrm>
          <a:prstGeom prst="rect">
            <a:avLst/>
          </a:prstGeom>
          <a:noFill/>
          <a:ln>
            <a:noFill/>
          </a:ln>
        </p:spPr>
      </p:pic>
      <p:sp>
        <p:nvSpPr>
          <p:cNvPr id="151" name="Google Shape;151;p11"/>
          <p:cNvSpPr txBox="1"/>
          <p:nvPr/>
        </p:nvSpPr>
        <p:spPr>
          <a:xfrm>
            <a:off x="883919" y="6395863"/>
            <a:ext cx="2042162" cy="281901"/>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04/10/22</a:t>
            </a:r>
            <a:endParaRPr/>
          </a:p>
        </p:txBody>
      </p:sp>
      <p:sp>
        <p:nvSpPr>
          <p:cNvPr id="152" name="Google Shape;152;p11"/>
          <p:cNvSpPr txBox="1">
            <a:spLocks noGrp="1"/>
          </p:cNvSpPr>
          <p:nvPr>
            <p:ph type="sldNum" idx="4294967295"/>
          </p:nvPr>
        </p:nvSpPr>
        <p:spPr>
          <a:xfrm>
            <a:off x="11461780" y="6395884"/>
            <a:ext cx="273021" cy="281901"/>
          </a:xfrm>
          <a:prstGeom prst="rect">
            <a:avLst/>
          </a:prstGeom>
          <a:noFill/>
          <a:ln>
            <a:noFill/>
          </a:ln>
        </p:spPr>
        <p:txBody>
          <a:bodyPr spcFirstLastPara="1" wrap="square" lIns="45675" tIns="45675" rIns="45675" bIns="45675" anchor="ctr" anchorCtr="0">
            <a:spAutoFit/>
          </a:bodyPr>
          <a:lstStyle/>
          <a:p>
            <a:pPr marL="0" marR="0" lvl="0" indent="0" algn="r" rtl="0">
              <a:lnSpc>
                <a:spcPct val="100000"/>
              </a:lnSpc>
              <a:spcBef>
                <a:spcPts val="0"/>
              </a:spcBef>
              <a:spcAft>
                <a:spcPts val="0"/>
              </a:spcAft>
              <a:buClr>
                <a:srgbClr val="203864"/>
              </a:buClr>
              <a:buSzPts val="1200"/>
              <a:buFont typeface="Century Gothic"/>
              <a:buNone/>
            </a:pPr>
            <a:fld id="{00000000-1234-1234-1234-123412341234}" type="slidenum">
              <a:rPr lang="en-US">
                <a:solidFill>
                  <a:srgbClr val="203864"/>
                </a:solidFill>
                <a:latin typeface="Century Gothic"/>
                <a:ea typeface="Century Gothic"/>
                <a:cs typeface="Century Gothic"/>
                <a:sym typeface="Century Gothic"/>
              </a:rPr>
              <a:t>10</a:t>
            </a:fld>
            <a:endParaRPr/>
          </a:p>
        </p:txBody>
      </p:sp>
      <p:pic>
        <p:nvPicPr>
          <p:cNvPr id="153" name="Google Shape;153;p11" descr="Silhouette1.PNG"/>
          <p:cNvPicPr preferRelativeResize="0"/>
          <p:nvPr/>
        </p:nvPicPr>
        <p:blipFill rotWithShape="1">
          <a:blip r:embed="rId5">
            <a:alphaModFix/>
          </a:blip>
          <a:srcRect/>
          <a:stretch/>
        </p:blipFill>
        <p:spPr>
          <a:xfrm>
            <a:off x="546100" y="1616258"/>
            <a:ext cx="4408101" cy="4766120"/>
          </a:xfrm>
          <a:prstGeom prst="rect">
            <a:avLst/>
          </a:prstGeom>
          <a:noFill/>
          <a:ln>
            <a:noFill/>
          </a:ln>
        </p:spPr>
      </p:pic>
      <p:pic>
        <p:nvPicPr>
          <p:cNvPr id="154" name="Google Shape;154;p11" descr="silhouette siena.jpg"/>
          <p:cNvPicPr preferRelativeResize="0"/>
          <p:nvPr/>
        </p:nvPicPr>
        <p:blipFill rotWithShape="1">
          <a:blip r:embed="rId6">
            <a:alphaModFix/>
          </a:blip>
          <a:srcRect/>
          <a:stretch/>
        </p:blipFill>
        <p:spPr>
          <a:xfrm>
            <a:off x="5162283" y="1609514"/>
            <a:ext cx="6876649" cy="4899613"/>
          </a:xfrm>
          <a:prstGeom prst="rect">
            <a:avLst/>
          </a:prstGeom>
          <a:noFill/>
          <a:ln>
            <a:noFill/>
          </a:ln>
        </p:spPr>
      </p:pic>
      <p:sp>
        <p:nvSpPr>
          <p:cNvPr id="155" name="Google Shape;155;p11"/>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rgbClr val="203864"/>
                </a:solidFill>
                <a:latin typeface="Century Gothic"/>
                <a:ea typeface="Century Gothic"/>
                <a:cs typeface="Century Gothic"/>
                <a:sym typeface="Century Gothic"/>
              </a:rPr>
              <a:t>CLARIN Annual Conference, Prague</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p:nvPr/>
        </p:nvSpPr>
        <p:spPr>
          <a:xfrm>
            <a:off x="4693920" y="6393365"/>
            <a:ext cx="2804100" cy="276900"/>
          </a:xfrm>
          <a:prstGeom prst="rect">
            <a:avLst/>
          </a:prstGeom>
          <a:noFill/>
          <a:ln>
            <a:noFill/>
          </a:ln>
        </p:spPr>
        <p:txBody>
          <a:bodyPr spcFirstLastPara="1" wrap="square" lIns="45675" tIns="45675" rIns="45675" bIns="45675" anchor="ctr" anchorCtr="0">
            <a:spAutoFit/>
          </a:bodyPr>
          <a:lstStyle/>
          <a:p>
            <a:pPr marL="0" lvl="0" indent="0" algn="ctr" rtl="0">
              <a:spcBef>
                <a:spcPts val="0"/>
              </a:spcBef>
              <a:spcAft>
                <a:spcPts val="0"/>
              </a:spcAft>
              <a:buClr>
                <a:srgbClr val="203864"/>
              </a:buClr>
              <a:buSzPts val="1200"/>
              <a:buFont typeface="Century Gothic"/>
              <a:buNone/>
            </a:pPr>
            <a:r>
              <a:rPr lang="en-US" sz="1200">
                <a:solidFill>
                  <a:srgbClr val="203864"/>
                </a:solidFill>
                <a:latin typeface="Century Gothic"/>
                <a:ea typeface="Century Gothic"/>
                <a:cs typeface="Century Gothic"/>
                <a:sym typeface="Century Gothic"/>
              </a:rPr>
              <a:t>CLARIN Annual Conference, Prague</a:t>
            </a:r>
            <a:endParaRPr sz="1200">
              <a:solidFill>
                <a:srgbClr val="203864"/>
              </a:solidFill>
              <a:latin typeface="Century Gothic"/>
              <a:ea typeface="Century Gothic"/>
              <a:cs typeface="Century Gothic"/>
              <a:sym typeface="Century Gothic"/>
            </a:endParaRPr>
          </a:p>
        </p:txBody>
      </p:sp>
      <p:pic>
        <p:nvPicPr>
          <p:cNvPr id="161" name="Google Shape;161;p9" descr="Google Shape;137;g1613eff5d4e_0_31"/>
          <p:cNvPicPr preferRelativeResize="0"/>
          <p:nvPr/>
        </p:nvPicPr>
        <p:blipFill rotWithShape="1">
          <a:blip r:embed="rId3">
            <a:alphaModFix/>
          </a:blip>
          <a:srcRect/>
          <a:stretch/>
        </p:blipFill>
        <p:spPr>
          <a:xfrm>
            <a:off x="0" y="0"/>
            <a:ext cx="12192000" cy="1602770"/>
          </a:xfrm>
          <a:prstGeom prst="rect">
            <a:avLst/>
          </a:prstGeom>
          <a:noFill/>
          <a:ln>
            <a:noFill/>
          </a:ln>
        </p:spPr>
      </p:pic>
      <p:sp>
        <p:nvSpPr>
          <p:cNvPr id="162" name="Google Shape;162;p9"/>
          <p:cNvSpPr txBox="1">
            <a:spLocks noGrp="1"/>
          </p:cNvSpPr>
          <p:nvPr>
            <p:ph type="title"/>
          </p:nvPr>
        </p:nvSpPr>
        <p:spPr>
          <a:xfrm>
            <a:off x="838200" y="138602"/>
            <a:ext cx="10515600" cy="1325701"/>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203864"/>
              </a:buClr>
              <a:buSzPts val="4000"/>
              <a:buFont typeface="Century Gothic"/>
              <a:buNone/>
            </a:pPr>
            <a:r>
              <a:rPr lang="en-US" sz="4000" b="1">
                <a:solidFill>
                  <a:srgbClr val="203864"/>
                </a:solidFill>
                <a:latin typeface="Century Gothic"/>
                <a:ea typeface="Century Gothic"/>
                <a:cs typeface="Century Gothic"/>
                <a:sym typeface="Century Gothic"/>
              </a:rPr>
              <a:t>Towards a new resource family</a:t>
            </a:r>
            <a:endParaRPr/>
          </a:p>
        </p:txBody>
      </p:sp>
      <p:sp>
        <p:nvSpPr>
          <p:cNvPr id="163" name="Google Shape;163;p9"/>
          <p:cNvSpPr txBox="1"/>
          <p:nvPr/>
        </p:nvSpPr>
        <p:spPr>
          <a:xfrm>
            <a:off x="729426" y="1853701"/>
            <a:ext cx="10424102" cy="3972302"/>
          </a:xfrm>
          <a:prstGeom prst="rect">
            <a:avLst/>
          </a:prstGeom>
          <a:noFill/>
          <a:ln>
            <a:noFill/>
          </a:ln>
        </p:spPr>
        <p:txBody>
          <a:bodyPr spcFirstLastPara="1" wrap="square" lIns="45675" tIns="45675" rIns="45675" bIns="45675" anchor="t" anchorCtr="0">
            <a:normAutofit/>
          </a:bodyPr>
          <a:lstStyle/>
          <a:p>
            <a:pPr marL="203454" marR="0" lvl="0" indent="-203454" algn="l" rtl="0">
              <a:lnSpc>
                <a:spcPct val="150000"/>
              </a:lnSpc>
              <a:spcBef>
                <a:spcPts val="0"/>
              </a:spcBef>
              <a:spcAft>
                <a:spcPts val="0"/>
              </a:spcAft>
              <a:buClr>
                <a:srgbClr val="203864"/>
              </a:buClr>
              <a:buSzPts val="2100"/>
              <a:buFont typeface="Arial"/>
              <a:buChar char="•"/>
            </a:pPr>
            <a:r>
              <a:rPr lang="en-US" sz="2100" b="0" i="0" u="none" strike="noStrike" cap="none">
                <a:solidFill>
                  <a:srgbClr val="203864"/>
                </a:solidFill>
                <a:latin typeface="Century Gothic"/>
                <a:ea typeface="Century Gothic"/>
                <a:cs typeface="Century Gothic"/>
                <a:sym typeface="Century Gothic"/>
              </a:rPr>
              <a:t>Appropriate metadata aimed at </a:t>
            </a:r>
            <a:endParaRPr/>
          </a:p>
          <a:p>
            <a:pPr marL="610359" marR="0" lvl="1" indent="-203454" algn="l" rtl="0">
              <a:lnSpc>
                <a:spcPct val="150000"/>
              </a:lnSpc>
              <a:spcBef>
                <a:spcPts val="800"/>
              </a:spcBef>
              <a:spcAft>
                <a:spcPts val="0"/>
              </a:spcAft>
              <a:buClr>
                <a:srgbClr val="203864"/>
              </a:buClr>
              <a:buSzPts val="2100"/>
              <a:buFont typeface="Arial"/>
              <a:buChar char="•"/>
            </a:pPr>
            <a:r>
              <a:rPr lang="en-US" sz="2100" b="0" i="0" u="none" strike="noStrike" cap="none">
                <a:solidFill>
                  <a:srgbClr val="203864"/>
                </a:solidFill>
                <a:latin typeface="Century Gothic"/>
                <a:ea typeface="Century Gothic"/>
                <a:cs typeface="Century Gothic"/>
                <a:sym typeface="Century Gothic"/>
              </a:rPr>
              <a:t>exhaustiveness, to maximize impact on traceability</a:t>
            </a:r>
            <a:endParaRPr sz="2100" b="0" i="0" u="none" strike="noStrike" cap="none">
              <a:solidFill>
                <a:srgbClr val="203864"/>
              </a:solidFill>
              <a:latin typeface="Century Gothic"/>
              <a:ea typeface="Century Gothic"/>
              <a:cs typeface="Century Gothic"/>
              <a:sym typeface="Century Gothic"/>
            </a:endParaRPr>
          </a:p>
          <a:p>
            <a:pPr marL="610359" marR="0" lvl="1" indent="-203454" algn="l" rtl="0">
              <a:lnSpc>
                <a:spcPct val="150000"/>
              </a:lnSpc>
              <a:spcBef>
                <a:spcPts val="800"/>
              </a:spcBef>
              <a:spcAft>
                <a:spcPts val="0"/>
              </a:spcAft>
              <a:buClr>
                <a:srgbClr val="203864"/>
              </a:buClr>
              <a:buSzPts val="2100"/>
              <a:buFont typeface="Century Gothic"/>
              <a:buChar char="•"/>
            </a:pPr>
            <a:r>
              <a:rPr lang="en-US" sz="2100">
                <a:solidFill>
                  <a:srgbClr val="203864"/>
                </a:solidFill>
                <a:latin typeface="Century Gothic"/>
                <a:ea typeface="Century Gothic"/>
                <a:cs typeface="Century Gothic"/>
                <a:sym typeface="Century Gothic"/>
              </a:rPr>
              <a:t>modularity, to enable the description of different resources (essays, writings, etc.)</a:t>
            </a:r>
            <a:endParaRPr sz="2100">
              <a:solidFill>
                <a:srgbClr val="203864"/>
              </a:solidFill>
              <a:latin typeface="Century Gothic"/>
              <a:ea typeface="Century Gothic"/>
              <a:cs typeface="Century Gothic"/>
              <a:sym typeface="Century Gothic"/>
            </a:endParaRPr>
          </a:p>
          <a:p>
            <a:pPr marL="610359" marR="0" lvl="1" indent="-203454" algn="l" rtl="0">
              <a:lnSpc>
                <a:spcPct val="150000"/>
              </a:lnSpc>
              <a:spcBef>
                <a:spcPts val="800"/>
              </a:spcBef>
              <a:spcAft>
                <a:spcPts val="0"/>
              </a:spcAft>
              <a:buClr>
                <a:srgbClr val="203864"/>
              </a:buClr>
              <a:buSzPts val="2100"/>
              <a:buFont typeface="Arial"/>
              <a:buChar char="•"/>
            </a:pPr>
            <a:r>
              <a:rPr lang="en-US" sz="2100" b="0" i="0" u="none" strike="noStrike" cap="none">
                <a:solidFill>
                  <a:srgbClr val="203864"/>
                </a:solidFill>
                <a:latin typeface="Century Gothic"/>
                <a:ea typeface="Century Gothic"/>
                <a:cs typeface="Century Gothic"/>
                <a:sym typeface="Century Gothic"/>
              </a:rPr>
              <a:t>increasing comparability with similar resources in genre and/or content.</a:t>
            </a:r>
            <a:endParaRPr/>
          </a:p>
        </p:txBody>
      </p:sp>
      <p:pic>
        <p:nvPicPr>
          <p:cNvPr id="164" name="Google Shape;164;p9" descr="Google Shape;140;g1613eff5d4e_0_31"/>
          <p:cNvPicPr preferRelativeResize="0"/>
          <p:nvPr/>
        </p:nvPicPr>
        <p:blipFill rotWithShape="1">
          <a:blip r:embed="rId4">
            <a:alphaModFix/>
          </a:blip>
          <a:srcRect/>
          <a:stretch/>
        </p:blipFill>
        <p:spPr>
          <a:xfrm>
            <a:off x="838200" y="5712724"/>
            <a:ext cx="824109" cy="824112"/>
          </a:xfrm>
          <a:prstGeom prst="rect">
            <a:avLst/>
          </a:prstGeom>
          <a:noFill/>
          <a:ln>
            <a:noFill/>
          </a:ln>
        </p:spPr>
      </p:pic>
      <p:sp>
        <p:nvSpPr>
          <p:cNvPr id="165" name="Google Shape;165;p9"/>
          <p:cNvSpPr txBox="1"/>
          <p:nvPr/>
        </p:nvSpPr>
        <p:spPr>
          <a:xfrm>
            <a:off x="883919" y="6393363"/>
            <a:ext cx="2042100" cy="281901"/>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04/10/22</a:t>
            </a:r>
            <a:endParaRPr/>
          </a:p>
        </p:txBody>
      </p:sp>
      <p:sp>
        <p:nvSpPr>
          <p:cNvPr id="166" name="Google Shape;166;p9"/>
          <p:cNvSpPr txBox="1">
            <a:spLocks noGrp="1"/>
          </p:cNvSpPr>
          <p:nvPr>
            <p:ph type="sldNum" idx="4294967295"/>
          </p:nvPr>
        </p:nvSpPr>
        <p:spPr>
          <a:xfrm>
            <a:off x="11471775" y="6393375"/>
            <a:ext cx="263100" cy="276900"/>
          </a:xfrm>
          <a:prstGeom prst="rect">
            <a:avLst/>
          </a:prstGeom>
          <a:noFill/>
          <a:ln>
            <a:noFill/>
          </a:ln>
        </p:spPr>
        <p:txBody>
          <a:bodyPr spcFirstLastPara="1" wrap="square" lIns="45675" tIns="45675" rIns="45675" bIns="45675" anchor="ctr" anchorCtr="0">
            <a:spAutoFit/>
          </a:bodyPr>
          <a:lstStyle/>
          <a:p>
            <a:pPr marL="0" marR="0" lvl="0" indent="0" algn="r" rtl="0">
              <a:lnSpc>
                <a:spcPct val="100000"/>
              </a:lnSpc>
              <a:spcBef>
                <a:spcPts val="0"/>
              </a:spcBef>
              <a:spcAft>
                <a:spcPts val="0"/>
              </a:spcAft>
              <a:buClr>
                <a:srgbClr val="203864"/>
              </a:buClr>
              <a:buSzPts val="1200"/>
              <a:buFont typeface="Century Gothic"/>
              <a:buNone/>
            </a:pPr>
            <a:fld id="{00000000-1234-1234-1234-123412341234}" type="slidenum">
              <a:rPr lang="en-US">
                <a:solidFill>
                  <a:srgbClr val="203864"/>
                </a:solidFill>
                <a:latin typeface="Century Gothic"/>
                <a:ea typeface="Century Gothic"/>
                <a:cs typeface="Century Gothic"/>
                <a:sym typeface="Century Gothic"/>
              </a:r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p:nvPr/>
        </p:nvSpPr>
        <p:spPr>
          <a:xfrm>
            <a:off x="4693920" y="6395865"/>
            <a:ext cx="2804100" cy="276900"/>
          </a:xfrm>
          <a:prstGeom prst="rect">
            <a:avLst/>
          </a:prstGeom>
          <a:noFill/>
          <a:ln>
            <a:noFill/>
          </a:ln>
        </p:spPr>
        <p:txBody>
          <a:bodyPr spcFirstLastPara="1" wrap="square" lIns="45675" tIns="45675" rIns="45675" bIns="45675" anchor="ctr" anchorCtr="0">
            <a:spAutoFit/>
          </a:bodyPr>
          <a:lstStyle/>
          <a:p>
            <a:pPr marL="0" lvl="0" indent="0" algn="ctr" rtl="0">
              <a:spcBef>
                <a:spcPts val="0"/>
              </a:spcBef>
              <a:spcAft>
                <a:spcPts val="0"/>
              </a:spcAft>
              <a:buClr>
                <a:srgbClr val="203864"/>
              </a:buClr>
              <a:buSzPts val="1200"/>
              <a:buFont typeface="Century Gothic"/>
              <a:buNone/>
            </a:pPr>
            <a:r>
              <a:rPr lang="en-US" sz="1200">
                <a:solidFill>
                  <a:srgbClr val="203864"/>
                </a:solidFill>
                <a:latin typeface="Century Gothic"/>
                <a:ea typeface="Century Gothic"/>
                <a:cs typeface="Century Gothic"/>
                <a:sym typeface="Century Gothic"/>
              </a:rPr>
              <a:t>CLARIN Annual Conference, Prague</a:t>
            </a:r>
            <a:endParaRPr sz="1200">
              <a:solidFill>
                <a:srgbClr val="203864"/>
              </a:solidFill>
              <a:latin typeface="Century Gothic"/>
              <a:ea typeface="Century Gothic"/>
              <a:cs typeface="Century Gothic"/>
              <a:sym typeface="Century Gothic"/>
            </a:endParaRPr>
          </a:p>
        </p:txBody>
      </p:sp>
      <p:pic>
        <p:nvPicPr>
          <p:cNvPr id="172" name="Google Shape;172;p12" descr="Google Shape;158;p10"/>
          <p:cNvPicPr preferRelativeResize="0"/>
          <p:nvPr/>
        </p:nvPicPr>
        <p:blipFill rotWithShape="1">
          <a:blip r:embed="rId3">
            <a:alphaModFix/>
          </a:blip>
          <a:srcRect/>
          <a:stretch/>
        </p:blipFill>
        <p:spPr>
          <a:xfrm>
            <a:off x="0" y="0"/>
            <a:ext cx="12192000" cy="1602770"/>
          </a:xfrm>
          <a:prstGeom prst="rect">
            <a:avLst/>
          </a:prstGeom>
          <a:noFill/>
          <a:ln>
            <a:noFill/>
          </a:ln>
        </p:spPr>
      </p:pic>
      <p:sp>
        <p:nvSpPr>
          <p:cNvPr id="173" name="Google Shape;173;p12"/>
          <p:cNvSpPr txBox="1">
            <a:spLocks noGrp="1"/>
          </p:cNvSpPr>
          <p:nvPr>
            <p:ph type="title"/>
          </p:nvPr>
        </p:nvSpPr>
        <p:spPr>
          <a:xfrm>
            <a:off x="838200" y="138602"/>
            <a:ext cx="10515600" cy="1325564"/>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203864"/>
              </a:buClr>
              <a:buSzPts val="4200"/>
              <a:buFont typeface="Century Gothic"/>
              <a:buNone/>
            </a:pPr>
            <a:r>
              <a:rPr lang="en-US" sz="4200" b="1">
                <a:solidFill>
                  <a:srgbClr val="203864"/>
                </a:solidFill>
                <a:latin typeface="Century Gothic"/>
                <a:ea typeface="Century Gothic"/>
                <a:cs typeface="Century Gothic"/>
                <a:sym typeface="Century Gothic"/>
              </a:rPr>
              <a:t>Potential applications</a:t>
            </a:r>
            <a:endParaRPr/>
          </a:p>
        </p:txBody>
      </p:sp>
      <p:sp>
        <p:nvSpPr>
          <p:cNvPr id="174" name="Google Shape;174;p12"/>
          <p:cNvSpPr txBox="1"/>
          <p:nvPr/>
        </p:nvSpPr>
        <p:spPr>
          <a:xfrm>
            <a:off x="780925" y="1943823"/>
            <a:ext cx="10424161" cy="3972384"/>
          </a:xfrm>
          <a:prstGeom prst="rect">
            <a:avLst/>
          </a:prstGeom>
          <a:noFill/>
          <a:ln>
            <a:noFill/>
          </a:ln>
        </p:spPr>
        <p:txBody>
          <a:bodyPr spcFirstLastPara="1" wrap="square" lIns="45675" tIns="45675" rIns="45675" bIns="45675" anchor="t" anchorCtr="0">
            <a:normAutofit/>
          </a:bodyPr>
          <a:lstStyle/>
          <a:p>
            <a:pPr marL="155447" marR="0" lvl="0" indent="-155447" algn="l" rtl="0">
              <a:lnSpc>
                <a:spcPct val="150000"/>
              </a:lnSpc>
              <a:spcBef>
                <a:spcPts val="0"/>
              </a:spcBef>
              <a:spcAft>
                <a:spcPts val="0"/>
              </a:spcAft>
              <a:buClr>
                <a:srgbClr val="203864"/>
              </a:buClr>
              <a:buSzPts val="1600"/>
              <a:buFont typeface="Arial"/>
              <a:buChar char="•"/>
            </a:pPr>
            <a:r>
              <a:rPr lang="en-US" sz="1600" b="0" i="0" u="none" strike="noStrike" cap="none">
                <a:solidFill>
                  <a:srgbClr val="203864"/>
                </a:solidFill>
                <a:latin typeface="Century Gothic"/>
                <a:ea typeface="Century Gothic"/>
                <a:cs typeface="Century Gothic"/>
                <a:sym typeface="Century Gothic"/>
              </a:rPr>
              <a:t>Collection and curation of such material would offer an invaluable resource:</a:t>
            </a:r>
            <a:endParaRPr/>
          </a:p>
          <a:p>
            <a:pPr marL="466344" marR="0" lvl="1" indent="-155447" algn="l" rtl="0">
              <a:lnSpc>
                <a:spcPct val="150000"/>
              </a:lnSpc>
              <a:spcBef>
                <a:spcPts val="600"/>
              </a:spcBef>
              <a:spcAft>
                <a:spcPts val="0"/>
              </a:spcAft>
              <a:buClr>
                <a:srgbClr val="203864"/>
              </a:buClr>
              <a:buSzPts val="1600"/>
              <a:buFont typeface="Arial"/>
              <a:buChar char="•"/>
            </a:pPr>
            <a:r>
              <a:rPr lang="en-US" sz="1600" b="0" i="0" u="none" strike="noStrike" cap="none">
                <a:solidFill>
                  <a:srgbClr val="203864"/>
                </a:solidFill>
                <a:latin typeface="Century Gothic"/>
                <a:ea typeface="Century Gothic"/>
                <a:cs typeface="Century Gothic"/>
                <a:sym typeface="Century Gothic"/>
              </a:rPr>
              <a:t>as teaching material to raise awareness of heritage languages, accentism and glottophobia. </a:t>
            </a:r>
            <a:endParaRPr/>
          </a:p>
          <a:p>
            <a:pPr marL="466344" marR="0" lvl="1" indent="-155447" algn="l" rtl="0">
              <a:lnSpc>
                <a:spcPct val="150000"/>
              </a:lnSpc>
              <a:spcBef>
                <a:spcPts val="600"/>
              </a:spcBef>
              <a:spcAft>
                <a:spcPts val="0"/>
              </a:spcAft>
              <a:buClr>
                <a:srgbClr val="203864"/>
              </a:buClr>
              <a:buSzPts val="1600"/>
              <a:buFont typeface="Arial"/>
              <a:buChar char="•"/>
            </a:pPr>
            <a:r>
              <a:rPr lang="en-US" sz="1600" b="0" i="0" u="none" strike="noStrike" cap="none">
                <a:solidFill>
                  <a:srgbClr val="203864"/>
                </a:solidFill>
                <a:latin typeface="Century Gothic"/>
                <a:ea typeface="Century Gothic"/>
                <a:cs typeface="Century Gothic"/>
                <a:sym typeface="Century Gothic"/>
              </a:rPr>
              <a:t>to help teachers to better understand the most used and known languages in the classrooms. </a:t>
            </a:r>
            <a:endParaRPr/>
          </a:p>
          <a:p>
            <a:pPr marL="466344" marR="0" lvl="1" indent="-155447" algn="l" rtl="0">
              <a:lnSpc>
                <a:spcPct val="150000"/>
              </a:lnSpc>
              <a:spcBef>
                <a:spcPts val="600"/>
              </a:spcBef>
              <a:spcAft>
                <a:spcPts val="0"/>
              </a:spcAft>
              <a:buClr>
                <a:srgbClr val="203864"/>
              </a:buClr>
              <a:buSzPts val="1600"/>
              <a:buFont typeface="Arial"/>
              <a:buChar char="•"/>
            </a:pPr>
            <a:r>
              <a:rPr lang="en-US" sz="1600" b="0" i="0" u="none" strike="noStrike" cap="none">
                <a:solidFill>
                  <a:srgbClr val="203864"/>
                </a:solidFill>
                <a:latin typeface="Century Gothic"/>
                <a:ea typeface="Century Gothic"/>
                <a:cs typeface="Century Gothic"/>
                <a:sym typeface="Century Gothic"/>
              </a:rPr>
              <a:t>as a tool to verify the pervasiveness of the concept of linguistic error and deviation in describing linguistic repertoires among pupils, students, and teachers. </a:t>
            </a:r>
            <a:endParaRPr/>
          </a:p>
          <a:p>
            <a:pPr marL="155447" marR="0" lvl="0" indent="-155447" algn="l" rtl="0">
              <a:lnSpc>
                <a:spcPct val="150000"/>
              </a:lnSpc>
              <a:spcBef>
                <a:spcPts val="600"/>
              </a:spcBef>
              <a:spcAft>
                <a:spcPts val="0"/>
              </a:spcAft>
              <a:buClr>
                <a:srgbClr val="203864"/>
              </a:buClr>
              <a:buSzPts val="1600"/>
              <a:buFont typeface="Arial"/>
              <a:buChar char="•"/>
            </a:pPr>
            <a:r>
              <a:rPr lang="en-US" sz="1600" b="0" i="0" u="none" strike="noStrike" cap="none">
                <a:solidFill>
                  <a:srgbClr val="203864"/>
                </a:solidFill>
                <a:latin typeface="Century Gothic"/>
                <a:ea typeface="Century Gothic"/>
                <a:cs typeface="Century Gothic"/>
                <a:sym typeface="Century Gothic"/>
              </a:rPr>
              <a:t>Provide valuable quantitative and qualitative data to researchers interested in a variety of topics – such as language attitudes, language and migration, multilingualism and language contact. </a:t>
            </a:r>
            <a:endParaRPr/>
          </a:p>
          <a:p>
            <a:pPr marL="155447" marR="0" lvl="0" indent="-155447" algn="l" rtl="0">
              <a:lnSpc>
                <a:spcPct val="150000"/>
              </a:lnSpc>
              <a:spcBef>
                <a:spcPts val="600"/>
              </a:spcBef>
              <a:spcAft>
                <a:spcPts val="0"/>
              </a:spcAft>
              <a:buClr>
                <a:srgbClr val="203864"/>
              </a:buClr>
              <a:buSzPts val="1600"/>
              <a:buFont typeface="Arial"/>
              <a:buChar char="•"/>
            </a:pPr>
            <a:r>
              <a:rPr lang="en-US" sz="1600" b="0" i="0" u="none" strike="noStrike" cap="none">
                <a:solidFill>
                  <a:srgbClr val="203864"/>
                </a:solidFill>
                <a:latin typeface="Century Gothic"/>
                <a:ea typeface="Century Gothic"/>
                <a:cs typeface="Century Gothic"/>
                <a:sym typeface="Century Gothic"/>
              </a:rPr>
              <a:t>Help policymakers in designing linguistic policies more consistent with the different linguistic landscapes which are truly present in different European schools and universities.</a:t>
            </a:r>
            <a:endParaRPr/>
          </a:p>
        </p:txBody>
      </p:sp>
      <p:pic>
        <p:nvPicPr>
          <p:cNvPr id="175" name="Google Shape;175;p12" descr="Google Shape;161;p10"/>
          <p:cNvPicPr preferRelativeResize="0"/>
          <p:nvPr/>
        </p:nvPicPr>
        <p:blipFill rotWithShape="1">
          <a:blip r:embed="rId4">
            <a:alphaModFix/>
          </a:blip>
          <a:srcRect/>
          <a:stretch/>
        </p:blipFill>
        <p:spPr>
          <a:xfrm>
            <a:off x="838200" y="5712724"/>
            <a:ext cx="824109" cy="824111"/>
          </a:xfrm>
          <a:prstGeom prst="rect">
            <a:avLst/>
          </a:prstGeom>
          <a:noFill/>
          <a:ln>
            <a:noFill/>
          </a:ln>
        </p:spPr>
      </p:pic>
      <p:sp>
        <p:nvSpPr>
          <p:cNvPr id="176" name="Google Shape;176;p12"/>
          <p:cNvSpPr txBox="1"/>
          <p:nvPr/>
        </p:nvSpPr>
        <p:spPr>
          <a:xfrm>
            <a:off x="883919" y="6395863"/>
            <a:ext cx="2042162" cy="281901"/>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04/10/22</a:t>
            </a:r>
            <a:endParaRPr/>
          </a:p>
        </p:txBody>
      </p:sp>
      <p:sp>
        <p:nvSpPr>
          <p:cNvPr id="177" name="Google Shape;177;p12"/>
          <p:cNvSpPr txBox="1">
            <a:spLocks noGrp="1"/>
          </p:cNvSpPr>
          <p:nvPr>
            <p:ph type="sldNum" idx="4294967295"/>
          </p:nvPr>
        </p:nvSpPr>
        <p:spPr>
          <a:xfrm>
            <a:off x="11461739" y="6395863"/>
            <a:ext cx="273021" cy="281901"/>
          </a:xfrm>
          <a:prstGeom prst="rect">
            <a:avLst/>
          </a:prstGeom>
          <a:noFill/>
          <a:ln>
            <a:noFill/>
          </a:ln>
        </p:spPr>
        <p:txBody>
          <a:bodyPr spcFirstLastPara="1" wrap="square" lIns="45675" tIns="45675" rIns="45675" bIns="45675" anchor="ctr" anchorCtr="0">
            <a:spAutoFit/>
          </a:bodyPr>
          <a:lstStyle/>
          <a:p>
            <a:pPr marL="0" marR="0" lvl="0" indent="0" algn="r" rtl="0">
              <a:lnSpc>
                <a:spcPct val="100000"/>
              </a:lnSpc>
              <a:spcBef>
                <a:spcPts val="0"/>
              </a:spcBef>
              <a:spcAft>
                <a:spcPts val="0"/>
              </a:spcAft>
              <a:buClr>
                <a:srgbClr val="203864"/>
              </a:buClr>
              <a:buSzPts val="1200"/>
              <a:buFont typeface="Century Gothic"/>
              <a:buNone/>
            </a:pPr>
            <a:fld id="{00000000-1234-1234-1234-123412341234}" type="slidenum">
              <a:rPr lang="en-US">
                <a:solidFill>
                  <a:srgbClr val="203864"/>
                </a:solidFill>
                <a:latin typeface="Century Gothic"/>
                <a:ea typeface="Century Gothic"/>
                <a:cs typeface="Century Gothic"/>
                <a:sym typeface="Century Gothic"/>
              </a:rPr>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4693918" y="6395865"/>
            <a:ext cx="2804100" cy="276900"/>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rgbClr val="203864"/>
              </a:buClr>
              <a:buSzPts val="1200"/>
              <a:buFont typeface="Century Gothic"/>
              <a:buNone/>
            </a:pPr>
            <a:r>
              <a:rPr lang="en-US" sz="1200">
                <a:solidFill>
                  <a:srgbClr val="203864"/>
                </a:solidFill>
                <a:latin typeface="Century Gothic"/>
                <a:ea typeface="Century Gothic"/>
                <a:cs typeface="Century Gothic"/>
                <a:sym typeface="Century Gothic"/>
              </a:rPr>
              <a:t>CLARIN Annual Conference, Prague</a:t>
            </a:r>
            <a:endParaRPr/>
          </a:p>
        </p:txBody>
      </p:sp>
      <p:pic>
        <p:nvPicPr>
          <p:cNvPr id="58" name="Google Shape;58;p2" descr="Google Shape;58;p2"/>
          <p:cNvPicPr preferRelativeResize="0"/>
          <p:nvPr/>
        </p:nvPicPr>
        <p:blipFill rotWithShape="1">
          <a:blip r:embed="rId3">
            <a:alphaModFix/>
          </a:blip>
          <a:srcRect/>
          <a:stretch/>
        </p:blipFill>
        <p:spPr>
          <a:xfrm>
            <a:off x="0" y="0"/>
            <a:ext cx="12192000" cy="1602770"/>
          </a:xfrm>
          <a:prstGeom prst="rect">
            <a:avLst/>
          </a:prstGeom>
          <a:noFill/>
          <a:ln>
            <a:noFill/>
          </a:ln>
        </p:spPr>
      </p:pic>
      <p:sp>
        <p:nvSpPr>
          <p:cNvPr id="59" name="Google Shape;59;p2"/>
          <p:cNvSpPr txBox="1">
            <a:spLocks noGrp="1"/>
          </p:cNvSpPr>
          <p:nvPr>
            <p:ph type="title"/>
          </p:nvPr>
        </p:nvSpPr>
        <p:spPr>
          <a:xfrm>
            <a:off x="453850" y="138540"/>
            <a:ext cx="10515601" cy="1325701"/>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203864"/>
              </a:buClr>
              <a:buSzPts val="4200"/>
              <a:buFont typeface="Century Gothic"/>
              <a:buNone/>
            </a:pPr>
            <a:r>
              <a:rPr lang="en-US" sz="4200" b="1">
                <a:solidFill>
                  <a:srgbClr val="203864"/>
                </a:solidFill>
                <a:latin typeface="Century Gothic"/>
                <a:ea typeface="Century Gothic"/>
                <a:cs typeface="Century Gothic"/>
                <a:sym typeface="Century Gothic"/>
              </a:rPr>
              <a:t>What is a linguistic autobiography?</a:t>
            </a:r>
            <a:endParaRPr/>
          </a:p>
        </p:txBody>
      </p:sp>
      <p:sp>
        <p:nvSpPr>
          <p:cNvPr id="60" name="Google Shape;60;p2"/>
          <p:cNvSpPr txBox="1"/>
          <p:nvPr/>
        </p:nvSpPr>
        <p:spPr>
          <a:xfrm>
            <a:off x="883918" y="1831427"/>
            <a:ext cx="10424164" cy="3972384"/>
          </a:xfrm>
          <a:prstGeom prst="rect">
            <a:avLst/>
          </a:prstGeom>
          <a:noFill/>
          <a:ln>
            <a:noFill/>
          </a:ln>
        </p:spPr>
        <p:txBody>
          <a:bodyPr spcFirstLastPara="1" wrap="square" lIns="45675" tIns="45675" rIns="45675" bIns="45675" anchor="t" anchorCtr="0">
            <a:normAutofit/>
          </a:bodyPr>
          <a:lstStyle/>
          <a:p>
            <a:pPr marL="205738" marR="0" lvl="0" indent="-205738" algn="l" rtl="0">
              <a:lnSpc>
                <a:spcPct val="150000"/>
              </a:lnSpc>
              <a:spcBef>
                <a:spcPts val="0"/>
              </a:spcBef>
              <a:spcAft>
                <a:spcPts val="0"/>
              </a:spcAft>
              <a:buClr>
                <a:srgbClr val="203864"/>
              </a:buClr>
              <a:buSzPts val="2100"/>
              <a:buFont typeface="Arial"/>
              <a:buChar char="•"/>
            </a:pPr>
            <a:r>
              <a:rPr lang="en-US" sz="2100" b="0" i="0" u="none" strike="noStrike" cap="none">
                <a:solidFill>
                  <a:srgbClr val="203864"/>
                </a:solidFill>
                <a:latin typeface="Century Gothic"/>
                <a:ea typeface="Century Gothic"/>
                <a:cs typeface="Century Gothic"/>
                <a:sym typeface="Century Gothic"/>
              </a:rPr>
              <a:t>A narrative, non-fictional text where the author explicitly reflects on the relationship between him/herself and the language.</a:t>
            </a:r>
            <a:endParaRPr/>
          </a:p>
          <a:p>
            <a:pPr marL="617217" marR="0" lvl="1" indent="-205736" algn="l" rtl="0">
              <a:lnSpc>
                <a:spcPct val="150000"/>
              </a:lnSpc>
              <a:spcBef>
                <a:spcPts val="900"/>
              </a:spcBef>
              <a:spcAft>
                <a:spcPts val="0"/>
              </a:spcAft>
              <a:buClr>
                <a:srgbClr val="203864"/>
              </a:buClr>
              <a:buSzPts val="2100"/>
              <a:buFont typeface="Arial"/>
              <a:buChar char="•"/>
            </a:pPr>
            <a:r>
              <a:rPr lang="en-US" sz="2100" b="0" i="0" u="none" strike="noStrike" cap="none">
                <a:solidFill>
                  <a:srgbClr val="203864"/>
                </a:solidFill>
                <a:latin typeface="Century Gothic"/>
                <a:ea typeface="Century Gothic"/>
                <a:cs typeface="Century Gothic"/>
                <a:sym typeface="Century Gothic"/>
              </a:rPr>
              <a:t>Acquisition and interaction of different languages as acquisition of selfhood</a:t>
            </a:r>
            <a:endParaRPr/>
          </a:p>
          <a:p>
            <a:pPr marL="617219" marR="0" lvl="1" indent="-205738" algn="l" rtl="0">
              <a:lnSpc>
                <a:spcPct val="150000"/>
              </a:lnSpc>
              <a:spcBef>
                <a:spcPts val="900"/>
              </a:spcBef>
              <a:spcAft>
                <a:spcPts val="0"/>
              </a:spcAft>
              <a:buClr>
                <a:srgbClr val="203864"/>
              </a:buClr>
              <a:buSzPts val="2100"/>
              <a:buFont typeface="Arial"/>
              <a:buChar char="•"/>
            </a:pPr>
            <a:r>
              <a:rPr lang="en-US" sz="2100" b="0" i="0" u="none" strike="noStrike" cap="none">
                <a:solidFill>
                  <a:srgbClr val="203864"/>
                </a:solidFill>
                <a:latin typeface="Century Gothic"/>
                <a:ea typeface="Century Gothic"/>
                <a:cs typeface="Century Gothic"/>
                <a:sym typeface="Century Gothic"/>
              </a:rPr>
              <a:t>Strong emphasis on the linguistic component</a:t>
            </a:r>
            <a:endParaRPr/>
          </a:p>
        </p:txBody>
      </p:sp>
      <p:pic>
        <p:nvPicPr>
          <p:cNvPr id="61" name="Google Shape;61;p2" descr="Google Shape;61;p2"/>
          <p:cNvPicPr preferRelativeResize="0"/>
          <p:nvPr/>
        </p:nvPicPr>
        <p:blipFill rotWithShape="1">
          <a:blip r:embed="rId4">
            <a:alphaModFix/>
          </a:blip>
          <a:srcRect/>
          <a:stretch/>
        </p:blipFill>
        <p:spPr>
          <a:xfrm>
            <a:off x="838200" y="5712724"/>
            <a:ext cx="824109" cy="824111"/>
          </a:xfrm>
          <a:prstGeom prst="rect">
            <a:avLst/>
          </a:prstGeom>
          <a:noFill/>
          <a:ln>
            <a:noFill/>
          </a:ln>
        </p:spPr>
      </p:pic>
      <p:sp>
        <p:nvSpPr>
          <p:cNvPr id="62" name="Google Shape;62;p2"/>
          <p:cNvSpPr txBox="1"/>
          <p:nvPr/>
        </p:nvSpPr>
        <p:spPr>
          <a:xfrm>
            <a:off x="883919" y="6395863"/>
            <a:ext cx="2042162" cy="281901"/>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10/10/22</a:t>
            </a:r>
            <a:endParaRPr/>
          </a:p>
        </p:txBody>
      </p:sp>
      <p:sp>
        <p:nvSpPr>
          <p:cNvPr id="63" name="Google Shape;63;p2"/>
          <p:cNvSpPr txBox="1">
            <a:spLocks noGrp="1"/>
          </p:cNvSpPr>
          <p:nvPr>
            <p:ph type="sldNum" idx="4294967295"/>
          </p:nvPr>
        </p:nvSpPr>
        <p:spPr>
          <a:xfrm>
            <a:off x="11546199" y="6395863"/>
            <a:ext cx="188561" cy="281901"/>
          </a:xfrm>
          <a:prstGeom prst="rect">
            <a:avLst/>
          </a:prstGeom>
          <a:noFill/>
          <a:ln>
            <a:noFill/>
          </a:ln>
        </p:spPr>
        <p:txBody>
          <a:bodyPr spcFirstLastPara="1" wrap="square" lIns="45675" tIns="45675" rIns="45675" bIns="45675" anchor="ctr" anchorCtr="0">
            <a:spAutoFit/>
          </a:bodyPr>
          <a:lstStyle/>
          <a:p>
            <a:pPr marL="0" marR="0" lvl="0" indent="0" algn="r" rtl="0">
              <a:lnSpc>
                <a:spcPct val="100000"/>
              </a:lnSpc>
              <a:spcBef>
                <a:spcPts val="0"/>
              </a:spcBef>
              <a:spcAft>
                <a:spcPts val="0"/>
              </a:spcAft>
              <a:buClr>
                <a:srgbClr val="203864"/>
              </a:buClr>
              <a:buSzPts val="1200"/>
              <a:buFont typeface="Century Gothic"/>
              <a:buNone/>
            </a:pPr>
            <a:fld id="{00000000-1234-1234-1234-123412341234}" type="slidenum">
              <a:rPr lang="en-US">
                <a:solidFill>
                  <a:srgbClr val="203864"/>
                </a:solidFill>
                <a:latin typeface="Century Gothic"/>
                <a:ea typeface="Century Gothic"/>
                <a:cs typeface="Century Gothic"/>
                <a:sym typeface="Century Gothic"/>
              </a:rP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p:nvPr/>
        </p:nvSpPr>
        <p:spPr>
          <a:xfrm>
            <a:off x="4693920" y="6395865"/>
            <a:ext cx="2804162" cy="281901"/>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Fare clic per inserire nome evento</a:t>
            </a:r>
            <a:endParaRPr/>
          </a:p>
        </p:txBody>
      </p:sp>
      <p:pic>
        <p:nvPicPr>
          <p:cNvPr id="69" name="Google Shape;69;p3" descr="Google Shape;69;p3"/>
          <p:cNvPicPr preferRelativeResize="0"/>
          <p:nvPr/>
        </p:nvPicPr>
        <p:blipFill rotWithShape="1">
          <a:blip r:embed="rId3">
            <a:alphaModFix/>
          </a:blip>
          <a:srcRect/>
          <a:stretch/>
        </p:blipFill>
        <p:spPr>
          <a:xfrm>
            <a:off x="0" y="0"/>
            <a:ext cx="12192000" cy="1602770"/>
          </a:xfrm>
          <a:prstGeom prst="rect">
            <a:avLst/>
          </a:prstGeom>
          <a:noFill/>
          <a:ln>
            <a:noFill/>
          </a:ln>
        </p:spPr>
      </p:pic>
      <p:sp>
        <p:nvSpPr>
          <p:cNvPr id="70" name="Google Shape;70;p3"/>
          <p:cNvSpPr txBox="1">
            <a:spLocks noGrp="1"/>
          </p:cNvSpPr>
          <p:nvPr>
            <p:ph type="title"/>
          </p:nvPr>
        </p:nvSpPr>
        <p:spPr>
          <a:xfrm>
            <a:off x="465875" y="138540"/>
            <a:ext cx="10515601" cy="1325701"/>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203864"/>
              </a:buClr>
              <a:buSzPts val="4200"/>
              <a:buFont typeface="Century Gothic"/>
              <a:buNone/>
            </a:pPr>
            <a:r>
              <a:rPr lang="en-US" sz="4200" b="1">
                <a:solidFill>
                  <a:srgbClr val="203864"/>
                </a:solidFill>
                <a:latin typeface="Century Gothic"/>
                <a:ea typeface="Century Gothic"/>
                <a:cs typeface="Century Gothic"/>
                <a:sym typeface="Century Gothic"/>
              </a:rPr>
              <a:t>What is a linguistic autobiography?</a:t>
            </a:r>
            <a:endParaRPr/>
          </a:p>
        </p:txBody>
      </p:sp>
      <p:pic>
        <p:nvPicPr>
          <p:cNvPr id="71" name="Google Shape;71;p3" descr="Google Shape;71;p3"/>
          <p:cNvPicPr preferRelativeResize="0"/>
          <p:nvPr/>
        </p:nvPicPr>
        <p:blipFill rotWithShape="1">
          <a:blip r:embed="rId4">
            <a:alphaModFix/>
          </a:blip>
          <a:srcRect/>
          <a:stretch/>
        </p:blipFill>
        <p:spPr>
          <a:xfrm>
            <a:off x="838200" y="5712724"/>
            <a:ext cx="824109" cy="824111"/>
          </a:xfrm>
          <a:prstGeom prst="rect">
            <a:avLst/>
          </a:prstGeom>
          <a:noFill/>
          <a:ln>
            <a:noFill/>
          </a:ln>
        </p:spPr>
      </p:pic>
      <p:sp>
        <p:nvSpPr>
          <p:cNvPr id="72" name="Google Shape;72;p3"/>
          <p:cNvSpPr txBox="1"/>
          <p:nvPr/>
        </p:nvSpPr>
        <p:spPr>
          <a:xfrm>
            <a:off x="883919" y="6395863"/>
            <a:ext cx="2042162" cy="281901"/>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10/10/22</a:t>
            </a:r>
            <a:endParaRPr/>
          </a:p>
        </p:txBody>
      </p:sp>
      <p:sp>
        <p:nvSpPr>
          <p:cNvPr id="73" name="Google Shape;73;p3"/>
          <p:cNvSpPr txBox="1">
            <a:spLocks noGrp="1"/>
          </p:cNvSpPr>
          <p:nvPr>
            <p:ph type="sldNum" idx="4294967295"/>
          </p:nvPr>
        </p:nvSpPr>
        <p:spPr>
          <a:xfrm>
            <a:off x="11546199" y="6395863"/>
            <a:ext cx="188561" cy="281901"/>
          </a:xfrm>
          <a:prstGeom prst="rect">
            <a:avLst/>
          </a:prstGeom>
          <a:noFill/>
          <a:ln>
            <a:noFill/>
          </a:ln>
        </p:spPr>
        <p:txBody>
          <a:bodyPr spcFirstLastPara="1" wrap="square" lIns="45675" tIns="45675" rIns="45675" bIns="45675" anchor="ctr" anchorCtr="0">
            <a:spAutoFit/>
          </a:bodyPr>
          <a:lstStyle/>
          <a:p>
            <a:pPr marL="0" marR="0" lvl="0" indent="0" algn="r" rtl="0">
              <a:lnSpc>
                <a:spcPct val="100000"/>
              </a:lnSpc>
              <a:spcBef>
                <a:spcPts val="0"/>
              </a:spcBef>
              <a:spcAft>
                <a:spcPts val="0"/>
              </a:spcAft>
              <a:buClr>
                <a:srgbClr val="203864"/>
              </a:buClr>
              <a:buSzPts val="1200"/>
              <a:buFont typeface="Century Gothic"/>
              <a:buNone/>
            </a:pPr>
            <a:fld id="{00000000-1234-1234-1234-123412341234}" type="slidenum">
              <a:rPr lang="en-US">
                <a:solidFill>
                  <a:srgbClr val="203864"/>
                </a:solidFill>
                <a:latin typeface="Century Gothic"/>
                <a:ea typeface="Century Gothic"/>
                <a:cs typeface="Century Gothic"/>
                <a:sym typeface="Century Gothic"/>
              </a:rPr>
              <a:t>3</a:t>
            </a:fld>
            <a:endParaRPr/>
          </a:p>
        </p:txBody>
      </p:sp>
      <p:pic>
        <p:nvPicPr>
          <p:cNvPr id="74" name="Google Shape;74;p3" descr="Google Shape;74;p3"/>
          <p:cNvPicPr preferRelativeResize="0"/>
          <p:nvPr/>
        </p:nvPicPr>
        <p:blipFill rotWithShape="1">
          <a:blip r:embed="rId5">
            <a:alphaModFix/>
          </a:blip>
          <a:srcRect/>
          <a:stretch/>
        </p:blipFill>
        <p:spPr>
          <a:xfrm>
            <a:off x="1688509" y="1573314"/>
            <a:ext cx="3721403" cy="5362202"/>
          </a:xfrm>
          <a:prstGeom prst="rect">
            <a:avLst/>
          </a:prstGeom>
          <a:noFill/>
          <a:ln>
            <a:noFill/>
          </a:ln>
        </p:spPr>
      </p:pic>
      <p:pic>
        <p:nvPicPr>
          <p:cNvPr id="75" name="Google Shape;75;p3" descr="Google Shape;75;p3"/>
          <p:cNvPicPr preferRelativeResize="0"/>
          <p:nvPr/>
        </p:nvPicPr>
        <p:blipFill rotWithShape="1">
          <a:blip r:embed="rId6">
            <a:alphaModFix/>
          </a:blip>
          <a:srcRect/>
          <a:stretch/>
        </p:blipFill>
        <p:spPr>
          <a:xfrm>
            <a:off x="6314945" y="1582203"/>
            <a:ext cx="3970838" cy="5520679"/>
          </a:xfrm>
          <a:prstGeom prst="rect">
            <a:avLst/>
          </a:prstGeom>
          <a:noFill/>
          <a:ln>
            <a:noFill/>
          </a:ln>
        </p:spPr>
      </p:pic>
      <p:sp>
        <p:nvSpPr>
          <p:cNvPr id="76" name="Google Shape;76;p3"/>
          <p:cNvSpPr/>
          <p:nvPr/>
        </p:nvSpPr>
        <p:spPr>
          <a:xfrm>
            <a:off x="3748999" y="2086524"/>
            <a:ext cx="468301" cy="1563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p:nvPr/>
        </p:nvSpPr>
        <p:spPr>
          <a:xfrm>
            <a:off x="4693920" y="6395865"/>
            <a:ext cx="2804100" cy="276900"/>
          </a:xfrm>
          <a:prstGeom prst="rect">
            <a:avLst/>
          </a:prstGeom>
          <a:noFill/>
          <a:ln>
            <a:noFill/>
          </a:ln>
        </p:spPr>
        <p:txBody>
          <a:bodyPr spcFirstLastPara="1" wrap="square" lIns="45675" tIns="45675" rIns="45675" bIns="45675" anchor="ctr" anchorCtr="0">
            <a:spAutoFit/>
          </a:bodyPr>
          <a:lstStyle/>
          <a:p>
            <a:pPr marL="0" lvl="0" indent="0" algn="ctr" rtl="0">
              <a:spcBef>
                <a:spcPts val="0"/>
              </a:spcBef>
              <a:spcAft>
                <a:spcPts val="0"/>
              </a:spcAft>
              <a:buClr>
                <a:srgbClr val="203864"/>
              </a:buClr>
              <a:buSzPts val="1200"/>
              <a:buFont typeface="Century Gothic"/>
              <a:buNone/>
            </a:pPr>
            <a:r>
              <a:rPr lang="en-US" sz="1200">
                <a:solidFill>
                  <a:srgbClr val="203864"/>
                </a:solidFill>
                <a:latin typeface="Century Gothic"/>
                <a:ea typeface="Century Gothic"/>
                <a:cs typeface="Century Gothic"/>
                <a:sym typeface="Century Gothic"/>
              </a:rPr>
              <a:t>CLARIN Annual Conference, Prague</a:t>
            </a:r>
            <a:endParaRPr sz="1200">
              <a:solidFill>
                <a:srgbClr val="203864"/>
              </a:solidFill>
              <a:latin typeface="Century Gothic"/>
              <a:ea typeface="Century Gothic"/>
              <a:cs typeface="Century Gothic"/>
              <a:sym typeface="Century Gothic"/>
            </a:endParaRPr>
          </a:p>
        </p:txBody>
      </p:sp>
      <p:pic>
        <p:nvPicPr>
          <p:cNvPr id="82" name="Google Shape;82;p4" descr="Google Shape;82;p4"/>
          <p:cNvPicPr preferRelativeResize="0"/>
          <p:nvPr/>
        </p:nvPicPr>
        <p:blipFill rotWithShape="1">
          <a:blip r:embed="rId3">
            <a:alphaModFix/>
          </a:blip>
          <a:srcRect/>
          <a:stretch/>
        </p:blipFill>
        <p:spPr>
          <a:xfrm>
            <a:off x="0" y="0"/>
            <a:ext cx="12192000" cy="1602770"/>
          </a:xfrm>
          <a:prstGeom prst="rect">
            <a:avLst/>
          </a:prstGeom>
          <a:noFill/>
          <a:ln>
            <a:noFill/>
          </a:ln>
        </p:spPr>
      </p:pic>
      <p:sp>
        <p:nvSpPr>
          <p:cNvPr id="83" name="Google Shape;83;p4"/>
          <p:cNvSpPr txBox="1"/>
          <p:nvPr/>
        </p:nvSpPr>
        <p:spPr>
          <a:xfrm>
            <a:off x="883918" y="1831426"/>
            <a:ext cx="4989029" cy="4096100"/>
          </a:xfrm>
          <a:prstGeom prst="rect">
            <a:avLst/>
          </a:prstGeom>
          <a:noFill/>
          <a:ln>
            <a:noFill/>
          </a:ln>
        </p:spPr>
        <p:txBody>
          <a:bodyPr spcFirstLastPara="1" wrap="square" lIns="45675" tIns="45675" rIns="45675" bIns="45675" anchor="t" anchorCtr="0">
            <a:normAutofit/>
          </a:bodyPr>
          <a:lstStyle/>
          <a:p>
            <a:pPr marL="0" marR="0" lvl="0" indent="0" algn="l" rtl="0">
              <a:lnSpc>
                <a:spcPct val="196452"/>
              </a:lnSpc>
              <a:spcBef>
                <a:spcPts val="0"/>
              </a:spcBef>
              <a:spcAft>
                <a:spcPts val="0"/>
              </a:spcAft>
              <a:buClr>
                <a:srgbClr val="00B0F0"/>
              </a:buClr>
              <a:buSzPts val="1100"/>
              <a:buFont typeface="Corsiva"/>
              <a:buNone/>
            </a:pPr>
            <a:r>
              <a:rPr lang="en-US" sz="1100" b="0" i="0" u="none" strike="noStrike" cap="none">
                <a:solidFill>
                  <a:srgbClr val="00B0F0"/>
                </a:solidFill>
                <a:latin typeface="Corsiva"/>
                <a:ea typeface="Corsiva"/>
                <a:cs typeface="Corsiva"/>
                <a:sym typeface="Corsiva"/>
              </a:rPr>
              <a:t>Mi chiamo Silvia, sono nata a Firenze nel 1973. La mia residenza è sempre stata a Calenzano, ma ho lavorato nelle università di Perugia, Pisa, Macerata, Siena, Firenze.</a:t>
            </a:r>
            <a:endParaRPr sz="600" b="0" i="0" u="none" strike="noStrike" cap="none">
              <a:solidFill>
                <a:srgbClr val="000000"/>
              </a:solidFill>
              <a:latin typeface="Arial"/>
              <a:ea typeface="Arial"/>
              <a:cs typeface="Arial"/>
              <a:sym typeface="Arial"/>
            </a:endParaRPr>
          </a:p>
          <a:p>
            <a:pPr marL="0" marR="0" lvl="0" indent="0" algn="l" rtl="0">
              <a:lnSpc>
                <a:spcPct val="196452"/>
              </a:lnSpc>
              <a:spcBef>
                <a:spcPts val="0"/>
              </a:spcBef>
              <a:spcAft>
                <a:spcPts val="0"/>
              </a:spcAft>
              <a:buClr>
                <a:srgbClr val="00B0F0"/>
              </a:buClr>
              <a:buSzPts val="1100"/>
              <a:buFont typeface="Corsiva"/>
              <a:buNone/>
            </a:pPr>
            <a:r>
              <a:rPr lang="en-US" sz="1100" b="0" i="0" u="none" strike="noStrike" cap="none">
                <a:solidFill>
                  <a:srgbClr val="00B0F0"/>
                </a:solidFill>
                <a:latin typeface="Corsiva"/>
                <a:ea typeface="Corsiva"/>
                <a:cs typeface="Corsiva"/>
                <a:sym typeface="Corsiva"/>
              </a:rPr>
              <a:t>La mia è stata una famiglia monolingue: mio padre di Calenzano, con un dialetto ‘rustico’ (conigliolo, figliolo, usi analogici nel sistema verbale, p.e. ‘tu dissi’), mia madre di Quarrata, provincia di Pistoia, con una parlata  più borghese e corretta.</a:t>
            </a:r>
            <a:endParaRPr sz="6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600"/>
              <a:buFont typeface="Arial"/>
              <a:buNone/>
            </a:pPr>
            <a:endParaRPr sz="600" b="0" i="0" u="none" strike="noStrike" cap="none">
              <a:solidFill>
                <a:srgbClr val="000000"/>
              </a:solidFill>
              <a:latin typeface="Corsiva"/>
              <a:ea typeface="Corsiva"/>
              <a:cs typeface="Corsiva"/>
              <a:sym typeface="Corsiva"/>
            </a:endParaRPr>
          </a:p>
          <a:p>
            <a:pPr marL="0" marR="0" lvl="0" indent="0" algn="l" rtl="0">
              <a:lnSpc>
                <a:spcPct val="196452"/>
              </a:lnSpc>
              <a:spcBef>
                <a:spcPts val="0"/>
              </a:spcBef>
              <a:spcAft>
                <a:spcPts val="0"/>
              </a:spcAft>
              <a:buClr>
                <a:srgbClr val="00B0F0"/>
              </a:buClr>
              <a:buSzPts val="1100"/>
              <a:buFont typeface="Corsiva"/>
              <a:buNone/>
            </a:pPr>
            <a:r>
              <a:rPr lang="en-US" sz="1100" b="0" i="0" u="none" strike="noStrike" cap="none">
                <a:solidFill>
                  <a:srgbClr val="00B0F0"/>
                </a:solidFill>
                <a:latin typeface="Corsiva"/>
                <a:ea typeface="Corsiva"/>
                <a:cs typeface="Corsiva"/>
                <a:sym typeface="Corsiva"/>
              </a:rPr>
              <a:t>La percezione della diversità comincia a tavola, da piccina, quando mia mamma chiama “loti” quelli che mio padre chiama “diosperi”. O quando lei dice “coppa” per quello che mio padre chiama “soprassata”.</a:t>
            </a:r>
            <a:endParaRPr sz="600" b="0" i="0" u="none" strike="noStrike" cap="none">
              <a:solidFill>
                <a:srgbClr val="000000"/>
              </a:solidFill>
              <a:latin typeface="Arial"/>
              <a:ea typeface="Arial"/>
              <a:cs typeface="Arial"/>
              <a:sym typeface="Arial"/>
            </a:endParaRPr>
          </a:p>
        </p:txBody>
      </p:sp>
      <p:pic>
        <p:nvPicPr>
          <p:cNvPr id="84" name="Google Shape;84;p4" descr="Google Shape;84;p4"/>
          <p:cNvPicPr preferRelativeResize="0"/>
          <p:nvPr/>
        </p:nvPicPr>
        <p:blipFill rotWithShape="1">
          <a:blip r:embed="rId4">
            <a:alphaModFix/>
          </a:blip>
          <a:srcRect/>
          <a:stretch/>
        </p:blipFill>
        <p:spPr>
          <a:xfrm>
            <a:off x="838200" y="5712724"/>
            <a:ext cx="824109" cy="824111"/>
          </a:xfrm>
          <a:prstGeom prst="rect">
            <a:avLst/>
          </a:prstGeom>
          <a:noFill/>
          <a:ln>
            <a:noFill/>
          </a:ln>
        </p:spPr>
      </p:pic>
      <p:sp>
        <p:nvSpPr>
          <p:cNvPr id="85" name="Google Shape;85;p4"/>
          <p:cNvSpPr txBox="1"/>
          <p:nvPr/>
        </p:nvSpPr>
        <p:spPr>
          <a:xfrm>
            <a:off x="883919" y="6395863"/>
            <a:ext cx="2042162" cy="281901"/>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10/10/22</a:t>
            </a:r>
            <a:endParaRPr/>
          </a:p>
        </p:txBody>
      </p:sp>
      <p:sp>
        <p:nvSpPr>
          <p:cNvPr id="86" name="Google Shape;86;p4"/>
          <p:cNvSpPr txBox="1">
            <a:spLocks noGrp="1"/>
          </p:cNvSpPr>
          <p:nvPr>
            <p:ph type="sldNum" idx="4294967295"/>
          </p:nvPr>
        </p:nvSpPr>
        <p:spPr>
          <a:xfrm>
            <a:off x="11546199" y="6395863"/>
            <a:ext cx="188561" cy="281901"/>
          </a:xfrm>
          <a:prstGeom prst="rect">
            <a:avLst/>
          </a:prstGeom>
          <a:noFill/>
          <a:ln>
            <a:noFill/>
          </a:ln>
        </p:spPr>
        <p:txBody>
          <a:bodyPr spcFirstLastPara="1" wrap="square" lIns="45675" tIns="45675" rIns="45675" bIns="45675" anchor="ctr" anchorCtr="0">
            <a:spAutoFit/>
          </a:bodyPr>
          <a:lstStyle/>
          <a:p>
            <a:pPr marL="0" marR="0" lvl="0" indent="0" algn="r" rtl="0">
              <a:lnSpc>
                <a:spcPct val="100000"/>
              </a:lnSpc>
              <a:spcBef>
                <a:spcPts val="0"/>
              </a:spcBef>
              <a:spcAft>
                <a:spcPts val="0"/>
              </a:spcAft>
              <a:buClr>
                <a:srgbClr val="203864"/>
              </a:buClr>
              <a:buSzPts val="1200"/>
              <a:buFont typeface="Century Gothic"/>
              <a:buNone/>
            </a:pPr>
            <a:fld id="{00000000-1234-1234-1234-123412341234}" type="slidenum">
              <a:rPr lang="en-US">
                <a:solidFill>
                  <a:srgbClr val="203864"/>
                </a:solidFill>
                <a:latin typeface="Century Gothic"/>
                <a:ea typeface="Century Gothic"/>
                <a:cs typeface="Century Gothic"/>
                <a:sym typeface="Century Gothic"/>
              </a:rPr>
              <a:t>4</a:t>
            </a:fld>
            <a:endParaRPr/>
          </a:p>
        </p:txBody>
      </p:sp>
      <p:sp>
        <p:nvSpPr>
          <p:cNvPr id="87" name="Google Shape;87;p4"/>
          <p:cNvSpPr txBox="1"/>
          <p:nvPr/>
        </p:nvSpPr>
        <p:spPr>
          <a:xfrm>
            <a:off x="6185532" y="1831426"/>
            <a:ext cx="4989028" cy="4096100"/>
          </a:xfrm>
          <a:prstGeom prst="rect">
            <a:avLst/>
          </a:prstGeom>
          <a:noFill/>
          <a:ln>
            <a:noFill/>
          </a:ln>
        </p:spPr>
        <p:txBody>
          <a:bodyPr spcFirstLastPara="1" wrap="square" lIns="45675" tIns="45675" rIns="45675" bIns="45675" anchor="t" anchorCtr="0">
            <a:normAutofit/>
          </a:bodyPr>
          <a:lstStyle/>
          <a:p>
            <a:pPr marL="0" marR="0" lvl="0" indent="0" algn="l" rtl="0">
              <a:lnSpc>
                <a:spcPct val="150000"/>
              </a:lnSpc>
              <a:spcBef>
                <a:spcPts val="0"/>
              </a:spcBef>
              <a:spcAft>
                <a:spcPts val="0"/>
              </a:spcAft>
              <a:buClr>
                <a:srgbClr val="203864"/>
              </a:buClr>
              <a:buSzPts val="1300"/>
              <a:buFont typeface="Century Gothic"/>
              <a:buNone/>
            </a:pPr>
            <a:r>
              <a:rPr lang="en-US" sz="1300" b="0" i="0" u="none" strike="noStrike" cap="none">
                <a:solidFill>
                  <a:srgbClr val="203864"/>
                </a:solidFill>
                <a:latin typeface="Century Gothic"/>
                <a:ea typeface="Century Gothic"/>
                <a:cs typeface="Century Gothic"/>
                <a:sym typeface="Century Gothic"/>
              </a:rPr>
              <a:t>My name is Silvia, I was born in Florence in 1973. My residence has always been in Calenzano, but I have worked in the universities of Perugia, Pisa, Macerata, Siena, Florence .</a:t>
            </a:r>
            <a:endParaRPr/>
          </a:p>
          <a:p>
            <a:pPr marL="0" marR="0" lvl="0" indent="0" algn="l" rtl="0">
              <a:lnSpc>
                <a:spcPct val="150000"/>
              </a:lnSpc>
              <a:spcBef>
                <a:spcPts val="500"/>
              </a:spcBef>
              <a:spcAft>
                <a:spcPts val="0"/>
              </a:spcAft>
              <a:buClr>
                <a:srgbClr val="203864"/>
              </a:buClr>
              <a:buSzPts val="1300"/>
              <a:buFont typeface="Century Gothic"/>
              <a:buNone/>
            </a:pPr>
            <a:r>
              <a:rPr lang="en-US" sz="1300" b="0" i="0" u="none" strike="noStrike" cap="none">
                <a:solidFill>
                  <a:srgbClr val="203864"/>
                </a:solidFill>
                <a:latin typeface="Century Gothic"/>
                <a:ea typeface="Century Gothic"/>
                <a:cs typeface="Century Gothic"/>
                <a:sym typeface="Century Gothic"/>
              </a:rPr>
              <a:t>Mine has been a monolingual family: my father from Calenzano, with a 'rustic' dialect (conigliolo, figliolo, analogical uses in the verbal system, e.g. 'tu dissi'), my mother from Quarrata, in the province of Pistoia, with a more bourgeois and correct dialect.</a:t>
            </a:r>
            <a:endParaRPr/>
          </a:p>
          <a:p>
            <a:pPr marL="0" marR="0" lvl="0" indent="0" algn="l" rtl="0">
              <a:lnSpc>
                <a:spcPct val="150000"/>
              </a:lnSpc>
              <a:spcBef>
                <a:spcPts val="500"/>
              </a:spcBef>
              <a:spcAft>
                <a:spcPts val="0"/>
              </a:spcAft>
              <a:buClr>
                <a:srgbClr val="203864"/>
              </a:buClr>
              <a:buSzPts val="1300"/>
              <a:buFont typeface="Century Gothic"/>
              <a:buNone/>
            </a:pPr>
            <a:r>
              <a:rPr lang="en-US" sz="1300" b="0" i="0" u="none" strike="noStrike" cap="none">
                <a:solidFill>
                  <a:srgbClr val="203864"/>
                </a:solidFill>
                <a:latin typeface="Century Gothic"/>
                <a:ea typeface="Century Gothic"/>
                <a:cs typeface="Century Gothic"/>
                <a:sym typeface="Century Gothic"/>
              </a:rPr>
              <a:t>The perception of diversity begins at the table, as a child, when my mother calls what my father calls 'diosperi' 'lotuses'. Or when she says 'coppa' for what my father calls “soprassata”.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p:nvPr/>
        </p:nvSpPr>
        <p:spPr>
          <a:xfrm>
            <a:off x="4693920" y="6393365"/>
            <a:ext cx="2804100" cy="276900"/>
          </a:xfrm>
          <a:prstGeom prst="rect">
            <a:avLst/>
          </a:prstGeom>
          <a:noFill/>
          <a:ln>
            <a:noFill/>
          </a:ln>
        </p:spPr>
        <p:txBody>
          <a:bodyPr spcFirstLastPara="1" wrap="square" lIns="45675" tIns="45675" rIns="45675" bIns="45675" anchor="ctr" anchorCtr="0">
            <a:spAutoFit/>
          </a:bodyPr>
          <a:lstStyle/>
          <a:p>
            <a:pPr marL="0" lvl="0" indent="0" algn="ctr" rtl="0">
              <a:spcBef>
                <a:spcPts val="0"/>
              </a:spcBef>
              <a:spcAft>
                <a:spcPts val="0"/>
              </a:spcAft>
              <a:buClr>
                <a:srgbClr val="203864"/>
              </a:buClr>
              <a:buSzPts val="1200"/>
              <a:buFont typeface="Century Gothic"/>
              <a:buNone/>
            </a:pPr>
            <a:r>
              <a:rPr lang="en-US" sz="1200">
                <a:solidFill>
                  <a:srgbClr val="203864"/>
                </a:solidFill>
                <a:latin typeface="Century Gothic"/>
                <a:ea typeface="Century Gothic"/>
                <a:cs typeface="Century Gothic"/>
                <a:sym typeface="Century Gothic"/>
              </a:rPr>
              <a:t>CLARIN Annual Conference, Prague</a:t>
            </a:r>
            <a:endParaRPr sz="1200">
              <a:solidFill>
                <a:srgbClr val="203864"/>
              </a:solidFill>
              <a:latin typeface="Century Gothic"/>
              <a:ea typeface="Century Gothic"/>
              <a:cs typeface="Century Gothic"/>
              <a:sym typeface="Century Gothic"/>
            </a:endParaRPr>
          </a:p>
        </p:txBody>
      </p:sp>
      <p:pic>
        <p:nvPicPr>
          <p:cNvPr id="93" name="Google Shape;93;p5" descr="Google Shape;93;g1613eff5d4e_0_0"/>
          <p:cNvPicPr preferRelativeResize="0"/>
          <p:nvPr/>
        </p:nvPicPr>
        <p:blipFill rotWithShape="1">
          <a:blip r:embed="rId3">
            <a:alphaModFix/>
          </a:blip>
          <a:srcRect/>
          <a:stretch/>
        </p:blipFill>
        <p:spPr>
          <a:xfrm>
            <a:off x="0" y="0"/>
            <a:ext cx="12192000" cy="1602770"/>
          </a:xfrm>
          <a:prstGeom prst="rect">
            <a:avLst/>
          </a:prstGeom>
          <a:noFill/>
          <a:ln>
            <a:noFill/>
          </a:ln>
        </p:spPr>
      </p:pic>
      <p:sp>
        <p:nvSpPr>
          <p:cNvPr id="94" name="Google Shape;94;p5"/>
          <p:cNvSpPr txBox="1">
            <a:spLocks noGrp="1"/>
          </p:cNvSpPr>
          <p:nvPr>
            <p:ph type="title"/>
          </p:nvPr>
        </p:nvSpPr>
        <p:spPr>
          <a:xfrm>
            <a:off x="838200" y="138602"/>
            <a:ext cx="10515600" cy="1325701"/>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203864"/>
              </a:buClr>
              <a:buSzPts val="4200"/>
              <a:buFont typeface="Century Gothic"/>
              <a:buNone/>
            </a:pPr>
            <a:r>
              <a:rPr lang="en-US" sz="4200" b="1">
                <a:solidFill>
                  <a:srgbClr val="203864"/>
                </a:solidFill>
                <a:latin typeface="Century Gothic"/>
                <a:ea typeface="Century Gothic"/>
                <a:cs typeface="Century Gothic"/>
                <a:sym typeface="Century Gothic"/>
              </a:rPr>
              <a:t>A template example</a:t>
            </a:r>
            <a:endParaRPr/>
          </a:p>
        </p:txBody>
      </p:sp>
      <p:sp>
        <p:nvSpPr>
          <p:cNvPr id="95" name="Google Shape;95;p5"/>
          <p:cNvSpPr txBox="1"/>
          <p:nvPr/>
        </p:nvSpPr>
        <p:spPr>
          <a:xfrm>
            <a:off x="883918" y="1831425"/>
            <a:ext cx="10424102" cy="3972302"/>
          </a:xfrm>
          <a:prstGeom prst="rect">
            <a:avLst/>
          </a:prstGeom>
          <a:noFill/>
          <a:ln>
            <a:noFill/>
          </a:ln>
        </p:spPr>
        <p:txBody>
          <a:bodyPr spcFirstLastPara="1" wrap="square" lIns="45675" tIns="45675" rIns="45675" bIns="45675" anchor="t" anchorCtr="0">
            <a:normAutofit/>
          </a:bodyPr>
          <a:lstStyle/>
          <a:p>
            <a:pPr marL="91439" marR="0" lvl="0" indent="-91439" algn="l" rtl="0">
              <a:lnSpc>
                <a:spcPct val="150000"/>
              </a:lnSpc>
              <a:spcBef>
                <a:spcPts val="0"/>
              </a:spcBef>
              <a:spcAft>
                <a:spcPts val="0"/>
              </a:spcAft>
              <a:buClr>
                <a:srgbClr val="203864"/>
              </a:buClr>
              <a:buSzPts val="1500"/>
              <a:buFont typeface="Arial"/>
              <a:buChar char="•"/>
            </a:pPr>
            <a:r>
              <a:rPr lang="en-US" sz="1500" b="0" i="0" u="none" strike="noStrike" cap="none">
                <a:solidFill>
                  <a:srgbClr val="203864"/>
                </a:solidFill>
                <a:latin typeface="Century Gothic"/>
                <a:ea typeface="Century Gothic"/>
                <a:cs typeface="Century Gothic"/>
                <a:sym typeface="Century Gothic"/>
              </a:rPr>
              <a:t>Family members and personal data  </a:t>
            </a:r>
            <a:endParaRPr sz="2000" b="0" i="0" u="none" strike="noStrike" cap="none">
              <a:solidFill>
                <a:srgbClr val="000000"/>
              </a:solidFill>
              <a:latin typeface="Arial"/>
              <a:ea typeface="Arial"/>
              <a:cs typeface="Arial"/>
              <a:sym typeface="Arial"/>
            </a:endParaRPr>
          </a:p>
          <a:p>
            <a:pPr marL="91439" marR="0" lvl="0" indent="-91439" algn="l" rtl="0">
              <a:lnSpc>
                <a:spcPct val="150000"/>
              </a:lnSpc>
              <a:spcBef>
                <a:spcPts val="400"/>
              </a:spcBef>
              <a:spcAft>
                <a:spcPts val="0"/>
              </a:spcAft>
              <a:buClr>
                <a:srgbClr val="203864"/>
              </a:buClr>
              <a:buSzPts val="1500"/>
              <a:buFont typeface="Arial"/>
              <a:buChar char="•"/>
            </a:pPr>
            <a:r>
              <a:rPr lang="en-US" sz="1500" b="0" i="0" u="none" strike="noStrike" cap="none">
                <a:solidFill>
                  <a:srgbClr val="203864"/>
                </a:solidFill>
                <a:latin typeface="Century Gothic"/>
                <a:ea typeface="Century Gothic"/>
                <a:cs typeface="Century Gothic"/>
                <a:sym typeface="Century Gothic"/>
              </a:rPr>
              <a:t>Family linguistic background</a:t>
            </a:r>
            <a:endParaRPr/>
          </a:p>
          <a:p>
            <a:pPr marL="91439" marR="0" lvl="0" indent="-91439" algn="l" rtl="0">
              <a:lnSpc>
                <a:spcPct val="150000"/>
              </a:lnSpc>
              <a:spcBef>
                <a:spcPts val="400"/>
              </a:spcBef>
              <a:spcAft>
                <a:spcPts val="0"/>
              </a:spcAft>
              <a:buClr>
                <a:srgbClr val="203864"/>
              </a:buClr>
              <a:buSzPts val="1500"/>
              <a:buFont typeface="Arial"/>
              <a:buChar char="•"/>
            </a:pPr>
            <a:r>
              <a:rPr lang="en-US" sz="1500" b="0" i="0" u="none" strike="noStrike" cap="none">
                <a:solidFill>
                  <a:srgbClr val="203864"/>
                </a:solidFill>
                <a:latin typeface="Century Gothic"/>
                <a:ea typeface="Century Gothic"/>
                <a:cs typeface="Century Gothic"/>
                <a:sym typeface="Century Gothic"/>
              </a:rPr>
              <a:t>Family linguistic situation</a:t>
            </a:r>
            <a:endParaRPr/>
          </a:p>
          <a:p>
            <a:pPr marL="91439" marR="0" lvl="0" indent="-91439" algn="l" rtl="0">
              <a:lnSpc>
                <a:spcPct val="150000"/>
              </a:lnSpc>
              <a:spcBef>
                <a:spcPts val="400"/>
              </a:spcBef>
              <a:spcAft>
                <a:spcPts val="0"/>
              </a:spcAft>
              <a:buClr>
                <a:srgbClr val="203864"/>
              </a:buClr>
              <a:buSzPts val="1500"/>
              <a:buFont typeface="Arial"/>
              <a:buChar char="•"/>
            </a:pPr>
            <a:r>
              <a:rPr lang="en-US" sz="1500" b="0" i="0" u="none" strike="noStrike" cap="none">
                <a:solidFill>
                  <a:srgbClr val="203864"/>
                </a:solidFill>
                <a:latin typeface="Century Gothic"/>
                <a:ea typeface="Century Gothic"/>
                <a:cs typeface="Century Gothic"/>
                <a:sym typeface="Century Gothic"/>
              </a:rPr>
              <a:t>Family and school attitudes and behaviors</a:t>
            </a:r>
            <a:endParaRPr/>
          </a:p>
          <a:p>
            <a:pPr marL="91439" marR="0" lvl="0" indent="-91439" algn="l" rtl="0">
              <a:lnSpc>
                <a:spcPct val="150000"/>
              </a:lnSpc>
              <a:spcBef>
                <a:spcPts val="400"/>
              </a:spcBef>
              <a:spcAft>
                <a:spcPts val="0"/>
              </a:spcAft>
              <a:buClr>
                <a:srgbClr val="203864"/>
              </a:buClr>
              <a:buSzPts val="1400"/>
              <a:buFont typeface="Arial"/>
              <a:buChar char="•"/>
            </a:pPr>
            <a:r>
              <a:rPr lang="en-US" sz="1400" b="0" i="0" u="none" strike="noStrike" cap="none">
                <a:solidFill>
                  <a:srgbClr val="203864"/>
                </a:solidFill>
                <a:latin typeface="Century Gothic"/>
                <a:ea typeface="Century Gothic"/>
                <a:cs typeface="Century Gothic"/>
                <a:sym typeface="Century Gothic"/>
              </a:rPr>
              <a:t>Meeting with linguistic diversity</a:t>
            </a:r>
            <a:endParaRPr/>
          </a:p>
          <a:p>
            <a:pPr marL="91439" marR="0" lvl="0" indent="-91439" algn="l" rtl="0">
              <a:lnSpc>
                <a:spcPct val="150000"/>
              </a:lnSpc>
              <a:spcBef>
                <a:spcPts val="400"/>
              </a:spcBef>
              <a:spcAft>
                <a:spcPts val="0"/>
              </a:spcAft>
              <a:buClr>
                <a:srgbClr val="203864"/>
              </a:buClr>
              <a:buSzPts val="1400"/>
              <a:buFont typeface="Arial"/>
              <a:buChar char="•"/>
            </a:pPr>
            <a:r>
              <a:rPr lang="en-US" sz="1400" b="0" i="0" u="none" strike="noStrike" cap="none">
                <a:solidFill>
                  <a:srgbClr val="203864"/>
                </a:solidFill>
                <a:latin typeface="Century Gothic"/>
                <a:ea typeface="Century Gothic"/>
                <a:cs typeface="Century Gothic"/>
                <a:sym typeface="Century Gothic"/>
              </a:rPr>
              <a:t>Formal and informal language learning </a:t>
            </a:r>
            <a:endParaRPr/>
          </a:p>
          <a:p>
            <a:pPr marL="91439" marR="0" lvl="0" indent="-91439" algn="l" rtl="0">
              <a:lnSpc>
                <a:spcPct val="150000"/>
              </a:lnSpc>
              <a:spcBef>
                <a:spcPts val="400"/>
              </a:spcBef>
              <a:spcAft>
                <a:spcPts val="0"/>
              </a:spcAft>
              <a:buClr>
                <a:srgbClr val="203864"/>
              </a:buClr>
              <a:buSzPts val="1400"/>
              <a:buFont typeface="Arial"/>
              <a:buChar char="•"/>
            </a:pPr>
            <a:r>
              <a:rPr lang="en-US" sz="1400" b="0" i="0" u="none" strike="noStrike" cap="none">
                <a:solidFill>
                  <a:srgbClr val="203864"/>
                </a:solidFill>
                <a:latin typeface="Century Gothic"/>
                <a:ea typeface="Century Gothic"/>
                <a:cs typeface="Century Gothic"/>
                <a:sym typeface="Century Gothic"/>
              </a:rPr>
              <a:t>Personal evaluation of language learning in and out of school</a:t>
            </a:r>
            <a:endParaRPr/>
          </a:p>
          <a:p>
            <a:pPr marL="91439" marR="0" lvl="0" indent="-91439" algn="l" rtl="0">
              <a:lnSpc>
                <a:spcPct val="150000"/>
              </a:lnSpc>
              <a:spcBef>
                <a:spcPts val="400"/>
              </a:spcBef>
              <a:spcAft>
                <a:spcPts val="0"/>
              </a:spcAft>
              <a:buClr>
                <a:srgbClr val="203864"/>
              </a:buClr>
              <a:buSzPts val="1400"/>
              <a:buFont typeface="Arial"/>
              <a:buChar char="•"/>
            </a:pPr>
            <a:r>
              <a:rPr lang="en-US" sz="1400" b="0" i="0" u="none" strike="noStrike" cap="none">
                <a:solidFill>
                  <a:srgbClr val="203864"/>
                </a:solidFill>
                <a:latin typeface="Century Gothic"/>
                <a:ea typeface="Century Gothic"/>
                <a:cs typeface="Century Gothic"/>
                <a:sym typeface="Century Gothic"/>
              </a:rPr>
              <a:t>Ability to perceive different linguistic varieties, social evaluation of accents, stigma and stereotypes towards accents, varieties, languages, etc.</a:t>
            </a:r>
            <a:endParaRPr/>
          </a:p>
        </p:txBody>
      </p:sp>
      <p:pic>
        <p:nvPicPr>
          <p:cNvPr id="96" name="Google Shape;96;p5" descr="Google Shape;96;g1613eff5d4e_0_0"/>
          <p:cNvPicPr preferRelativeResize="0"/>
          <p:nvPr/>
        </p:nvPicPr>
        <p:blipFill rotWithShape="1">
          <a:blip r:embed="rId4">
            <a:alphaModFix/>
          </a:blip>
          <a:srcRect/>
          <a:stretch/>
        </p:blipFill>
        <p:spPr>
          <a:xfrm>
            <a:off x="838200" y="5712724"/>
            <a:ext cx="824109" cy="824112"/>
          </a:xfrm>
          <a:prstGeom prst="rect">
            <a:avLst/>
          </a:prstGeom>
          <a:noFill/>
          <a:ln>
            <a:noFill/>
          </a:ln>
        </p:spPr>
      </p:pic>
      <p:sp>
        <p:nvSpPr>
          <p:cNvPr id="97" name="Google Shape;97;p5"/>
          <p:cNvSpPr txBox="1"/>
          <p:nvPr/>
        </p:nvSpPr>
        <p:spPr>
          <a:xfrm>
            <a:off x="883919" y="6393363"/>
            <a:ext cx="2042100" cy="281901"/>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04/10/22</a:t>
            </a:r>
            <a:endParaRPr/>
          </a:p>
        </p:txBody>
      </p:sp>
      <p:sp>
        <p:nvSpPr>
          <p:cNvPr id="98" name="Google Shape;98;p5"/>
          <p:cNvSpPr txBox="1">
            <a:spLocks noGrp="1"/>
          </p:cNvSpPr>
          <p:nvPr>
            <p:ph type="sldNum" idx="4294967295"/>
          </p:nvPr>
        </p:nvSpPr>
        <p:spPr>
          <a:xfrm>
            <a:off x="11546339" y="6393363"/>
            <a:ext cx="188561" cy="281901"/>
          </a:xfrm>
          <a:prstGeom prst="rect">
            <a:avLst/>
          </a:prstGeom>
          <a:noFill/>
          <a:ln>
            <a:noFill/>
          </a:ln>
        </p:spPr>
        <p:txBody>
          <a:bodyPr spcFirstLastPara="1" wrap="square" lIns="45675" tIns="45675" rIns="45675" bIns="45675" anchor="ctr" anchorCtr="0">
            <a:spAutoFit/>
          </a:bodyPr>
          <a:lstStyle/>
          <a:p>
            <a:pPr marL="0" marR="0" lvl="0" indent="0" algn="r" rtl="0">
              <a:lnSpc>
                <a:spcPct val="100000"/>
              </a:lnSpc>
              <a:spcBef>
                <a:spcPts val="0"/>
              </a:spcBef>
              <a:spcAft>
                <a:spcPts val="0"/>
              </a:spcAft>
              <a:buClr>
                <a:srgbClr val="203864"/>
              </a:buClr>
              <a:buSzPts val="1200"/>
              <a:buFont typeface="Century Gothic"/>
              <a:buNone/>
            </a:pPr>
            <a:fld id="{00000000-1234-1234-1234-123412341234}" type="slidenum">
              <a:rPr lang="en-US">
                <a:solidFill>
                  <a:srgbClr val="203864"/>
                </a:solidFill>
                <a:latin typeface="Century Gothic"/>
                <a:ea typeface="Century Gothic"/>
                <a:cs typeface="Century Gothic"/>
                <a:sym typeface="Century Gothic"/>
              </a:r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6"/>
          <p:cNvSpPr txBox="1"/>
          <p:nvPr/>
        </p:nvSpPr>
        <p:spPr>
          <a:xfrm>
            <a:off x="4693920" y="6395865"/>
            <a:ext cx="2804100" cy="276900"/>
          </a:xfrm>
          <a:prstGeom prst="rect">
            <a:avLst/>
          </a:prstGeom>
          <a:noFill/>
          <a:ln>
            <a:noFill/>
          </a:ln>
        </p:spPr>
        <p:txBody>
          <a:bodyPr spcFirstLastPara="1" wrap="square" lIns="45675" tIns="45675" rIns="45675" bIns="45675" anchor="ctr" anchorCtr="0">
            <a:spAutoFit/>
          </a:bodyPr>
          <a:lstStyle/>
          <a:p>
            <a:pPr marL="0" lvl="0" indent="0" algn="ctr" rtl="0">
              <a:spcBef>
                <a:spcPts val="0"/>
              </a:spcBef>
              <a:spcAft>
                <a:spcPts val="0"/>
              </a:spcAft>
              <a:buClr>
                <a:srgbClr val="203864"/>
              </a:buClr>
              <a:buSzPts val="1200"/>
              <a:buFont typeface="Century Gothic"/>
              <a:buNone/>
            </a:pPr>
            <a:r>
              <a:rPr lang="en-US" sz="1200">
                <a:solidFill>
                  <a:srgbClr val="203864"/>
                </a:solidFill>
                <a:latin typeface="Century Gothic"/>
                <a:ea typeface="Century Gothic"/>
                <a:cs typeface="Century Gothic"/>
                <a:sym typeface="Century Gothic"/>
              </a:rPr>
              <a:t>CLARIN Annual Conference, Prague</a:t>
            </a:r>
            <a:endParaRPr sz="1200">
              <a:solidFill>
                <a:srgbClr val="203864"/>
              </a:solidFill>
              <a:latin typeface="Century Gothic"/>
              <a:ea typeface="Century Gothic"/>
              <a:cs typeface="Century Gothic"/>
              <a:sym typeface="Century Gothic"/>
            </a:endParaRPr>
          </a:p>
        </p:txBody>
      </p:sp>
      <p:pic>
        <p:nvPicPr>
          <p:cNvPr id="104" name="Google Shape;104;p6" descr="Google Shape;104;p6"/>
          <p:cNvPicPr preferRelativeResize="0"/>
          <p:nvPr/>
        </p:nvPicPr>
        <p:blipFill rotWithShape="1">
          <a:blip r:embed="rId3">
            <a:alphaModFix/>
          </a:blip>
          <a:srcRect/>
          <a:stretch/>
        </p:blipFill>
        <p:spPr>
          <a:xfrm>
            <a:off x="0" y="0"/>
            <a:ext cx="12192000" cy="1602770"/>
          </a:xfrm>
          <a:prstGeom prst="rect">
            <a:avLst/>
          </a:prstGeom>
          <a:noFill/>
          <a:ln>
            <a:noFill/>
          </a:ln>
        </p:spPr>
      </p:pic>
      <p:sp>
        <p:nvSpPr>
          <p:cNvPr id="105" name="Google Shape;105;p6"/>
          <p:cNvSpPr txBox="1">
            <a:spLocks noGrp="1"/>
          </p:cNvSpPr>
          <p:nvPr>
            <p:ph type="title"/>
          </p:nvPr>
        </p:nvSpPr>
        <p:spPr>
          <a:xfrm>
            <a:off x="465875" y="138602"/>
            <a:ext cx="10515601" cy="1325701"/>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203864"/>
              </a:buClr>
              <a:buSzPts val="4200"/>
              <a:buFont typeface="Century Gothic"/>
              <a:buNone/>
            </a:pPr>
            <a:r>
              <a:rPr lang="en-US" sz="4200" b="1">
                <a:solidFill>
                  <a:srgbClr val="203864"/>
                </a:solidFill>
                <a:latin typeface="Century Gothic"/>
                <a:ea typeface="Century Gothic"/>
                <a:cs typeface="Century Gothic"/>
                <a:sym typeface="Century Gothic"/>
              </a:rPr>
              <a:t>Why linguistic autobiographies?</a:t>
            </a:r>
            <a:endParaRPr/>
          </a:p>
        </p:txBody>
      </p:sp>
      <p:sp>
        <p:nvSpPr>
          <p:cNvPr id="106" name="Google Shape;106;p6"/>
          <p:cNvSpPr txBox="1"/>
          <p:nvPr/>
        </p:nvSpPr>
        <p:spPr>
          <a:xfrm>
            <a:off x="883919" y="1831425"/>
            <a:ext cx="10424161" cy="3972387"/>
          </a:xfrm>
          <a:prstGeom prst="rect">
            <a:avLst/>
          </a:prstGeom>
          <a:noFill/>
          <a:ln>
            <a:noFill/>
          </a:ln>
        </p:spPr>
        <p:txBody>
          <a:bodyPr spcFirstLastPara="1" wrap="square" lIns="45675" tIns="45675" rIns="45675" bIns="45675" anchor="t" anchorCtr="0">
            <a:normAutofit/>
          </a:bodyPr>
          <a:lstStyle/>
          <a:p>
            <a:pPr marL="135238" marR="0" lvl="0" indent="-135238" algn="l" rtl="0">
              <a:lnSpc>
                <a:spcPct val="150000"/>
              </a:lnSpc>
              <a:spcBef>
                <a:spcPts val="0"/>
              </a:spcBef>
              <a:spcAft>
                <a:spcPts val="0"/>
              </a:spcAft>
              <a:buClr>
                <a:srgbClr val="203864"/>
              </a:buClr>
              <a:buSzPts val="1300"/>
              <a:buFont typeface="Arial"/>
              <a:buChar char="•"/>
            </a:pPr>
            <a:r>
              <a:rPr lang="en-US" sz="1392" b="0" i="0" u="none" strike="noStrike" cap="none">
                <a:solidFill>
                  <a:srgbClr val="203864"/>
                </a:solidFill>
                <a:latin typeface="Century Gothic"/>
                <a:ea typeface="Century Gothic"/>
                <a:cs typeface="Century Gothic"/>
                <a:sym typeface="Century Gothic"/>
              </a:rPr>
              <a:t>Highly versatile tool: easily collectable without specific skills or academic knowledge</a:t>
            </a:r>
            <a:endParaRPr/>
          </a:p>
          <a:p>
            <a:pPr marL="135238" marR="0" lvl="0" indent="-135238" algn="l" rtl="0">
              <a:lnSpc>
                <a:spcPct val="150000"/>
              </a:lnSpc>
              <a:spcBef>
                <a:spcPts val="500"/>
              </a:spcBef>
              <a:spcAft>
                <a:spcPts val="0"/>
              </a:spcAft>
              <a:buClr>
                <a:srgbClr val="203864"/>
              </a:buClr>
              <a:buSzPts val="1300"/>
              <a:buFont typeface="Arial"/>
              <a:buChar char="•"/>
            </a:pPr>
            <a:r>
              <a:rPr lang="en-US" sz="1392" b="0" i="0" u="none" strike="noStrike" cap="none">
                <a:solidFill>
                  <a:srgbClr val="203864"/>
                </a:solidFill>
                <a:latin typeface="Century Gothic"/>
                <a:ea typeface="Century Gothic"/>
                <a:cs typeface="Century Gothic"/>
                <a:sym typeface="Century Gothic"/>
              </a:rPr>
              <a:t>as a </a:t>
            </a:r>
            <a:r>
              <a:rPr lang="en-US" sz="1392" b="1" i="0" u="none" strike="noStrike" cap="none">
                <a:solidFill>
                  <a:srgbClr val="203864"/>
                </a:solidFill>
                <a:latin typeface="Century Gothic"/>
                <a:ea typeface="Century Gothic"/>
                <a:cs typeface="Century Gothic"/>
                <a:sym typeface="Century Gothic"/>
              </a:rPr>
              <a:t>pedagogical</a:t>
            </a:r>
            <a:r>
              <a:rPr lang="en-US" sz="1392" b="0" i="0" u="none" strike="noStrike" cap="none">
                <a:solidFill>
                  <a:srgbClr val="203864"/>
                </a:solidFill>
                <a:latin typeface="Century Gothic"/>
                <a:ea typeface="Century Gothic"/>
                <a:cs typeface="Century Gothic"/>
                <a:sym typeface="Century Gothic"/>
              </a:rPr>
              <a:t> tool:</a:t>
            </a:r>
            <a:endParaRPr/>
          </a:p>
          <a:p>
            <a:pPr marL="405719" marR="0" lvl="1" indent="-135238" algn="l" rtl="0">
              <a:lnSpc>
                <a:spcPct val="150000"/>
              </a:lnSpc>
              <a:spcBef>
                <a:spcPts val="500"/>
              </a:spcBef>
              <a:spcAft>
                <a:spcPts val="0"/>
              </a:spcAft>
              <a:buClr>
                <a:srgbClr val="203864"/>
              </a:buClr>
              <a:buSzPts val="1300"/>
              <a:buFont typeface="Arial"/>
              <a:buChar char="•"/>
            </a:pPr>
            <a:r>
              <a:rPr lang="en-US" sz="1392" b="0" i="0" u="none" strike="noStrike" cap="none">
                <a:solidFill>
                  <a:srgbClr val="203864"/>
                </a:solidFill>
                <a:latin typeface="Century Gothic"/>
                <a:ea typeface="Century Gothic"/>
                <a:cs typeface="Century Gothic"/>
                <a:sym typeface="Century Gothic"/>
              </a:rPr>
              <a:t>for students, to develop their metalinguistic and meta-pragmatic abilities</a:t>
            </a:r>
            <a:endParaRPr/>
          </a:p>
          <a:p>
            <a:pPr marL="405719" marR="0" lvl="1" indent="-135238" algn="l" rtl="0">
              <a:lnSpc>
                <a:spcPct val="150000"/>
              </a:lnSpc>
              <a:spcBef>
                <a:spcPts val="500"/>
              </a:spcBef>
              <a:spcAft>
                <a:spcPts val="0"/>
              </a:spcAft>
              <a:buClr>
                <a:srgbClr val="203864"/>
              </a:buClr>
              <a:buSzPts val="1300"/>
              <a:buFont typeface="Arial"/>
              <a:buChar char="•"/>
            </a:pPr>
            <a:r>
              <a:rPr lang="en-US" sz="1392" b="0" i="0" u="none" strike="noStrike" cap="none">
                <a:solidFill>
                  <a:srgbClr val="203864"/>
                </a:solidFill>
                <a:latin typeface="Century Gothic"/>
                <a:ea typeface="Century Gothic"/>
                <a:cs typeface="Century Gothic"/>
                <a:sym typeface="Century Gothic"/>
              </a:rPr>
              <a:t>for students, to narrate their multilingual selves and help make their languages more visible</a:t>
            </a:r>
            <a:endParaRPr/>
          </a:p>
          <a:p>
            <a:pPr marL="405719" marR="0" lvl="1" indent="-135238" algn="l" rtl="0">
              <a:lnSpc>
                <a:spcPct val="150000"/>
              </a:lnSpc>
              <a:spcBef>
                <a:spcPts val="500"/>
              </a:spcBef>
              <a:spcAft>
                <a:spcPts val="0"/>
              </a:spcAft>
              <a:buClr>
                <a:srgbClr val="203864"/>
              </a:buClr>
              <a:buSzPts val="1300"/>
              <a:buFont typeface="Arial"/>
              <a:buChar char="•"/>
            </a:pPr>
            <a:r>
              <a:rPr lang="en-US" sz="1392" b="0" i="0" u="none" strike="noStrike" cap="none">
                <a:solidFill>
                  <a:srgbClr val="203864"/>
                </a:solidFill>
                <a:latin typeface="Century Gothic"/>
                <a:ea typeface="Century Gothic"/>
                <a:cs typeface="Century Gothic"/>
                <a:sym typeface="Century Gothic"/>
              </a:rPr>
              <a:t>for students, to develop awareness of cultural and linguistic diversity, to learn about the social value of languages, to understand mechanisms of stereotyping and linguistic discrimination.</a:t>
            </a:r>
            <a:endParaRPr/>
          </a:p>
          <a:p>
            <a:pPr marL="405719" marR="0" lvl="1" indent="-135238" algn="l" rtl="0">
              <a:lnSpc>
                <a:spcPct val="150000"/>
              </a:lnSpc>
              <a:spcBef>
                <a:spcPts val="500"/>
              </a:spcBef>
              <a:spcAft>
                <a:spcPts val="0"/>
              </a:spcAft>
              <a:buClr>
                <a:srgbClr val="203864"/>
              </a:buClr>
              <a:buSzPts val="1300"/>
              <a:buFont typeface="Arial"/>
              <a:buChar char="•"/>
            </a:pPr>
            <a:r>
              <a:rPr lang="en-US" sz="1392" b="0" i="0" u="none" strike="noStrike" cap="none">
                <a:solidFill>
                  <a:srgbClr val="203864"/>
                </a:solidFill>
                <a:latin typeface="Century Gothic"/>
                <a:ea typeface="Century Gothic"/>
                <a:cs typeface="Century Gothic"/>
                <a:sym typeface="Century Gothic"/>
              </a:rPr>
              <a:t>for teachers, to gain access to the students’ linguistic learning process, practices, and motivation and they can discover students’ learning practices, and reasons for studying languages, as well as their needs and expectations. </a:t>
            </a:r>
            <a:endParaRPr/>
          </a:p>
          <a:p>
            <a:pPr marL="135238" marR="0" lvl="0" indent="-135238" algn="l" rtl="0">
              <a:lnSpc>
                <a:spcPct val="150000"/>
              </a:lnSpc>
              <a:spcBef>
                <a:spcPts val="500"/>
              </a:spcBef>
              <a:spcAft>
                <a:spcPts val="0"/>
              </a:spcAft>
              <a:buClr>
                <a:srgbClr val="203864"/>
              </a:buClr>
              <a:buSzPts val="1300"/>
              <a:buFont typeface="Arial"/>
              <a:buChar char="•"/>
            </a:pPr>
            <a:r>
              <a:rPr lang="en-US" sz="1392" b="0" i="0" u="none" strike="noStrike" cap="none">
                <a:solidFill>
                  <a:srgbClr val="203864"/>
                </a:solidFill>
                <a:latin typeface="Century Gothic"/>
                <a:ea typeface="Century Gothic"/>
                <a:cs typeface="Century Gothic"/>
                <a:sym typeface="Century Gothic"/>
              </a:rPr>
              <a:t>as a </a:t>
            </a:r>
            <a:r>
              <a:rPr lang="en-US" sz="1392" b="1" i="0" u="none" strike="noStrike" cap="none">
                <a:solidFill>
                  <a:srgbClr val="203864"/>
                </a:solidFill>
                <a:latin typeface="Century Gothic"/>
                <a:ea typeface="Century Gothic"/>
                <a:cs typeface="Century Gothic"/>
                <a:sym typeface="Century Gothic"/>
              </a:rPr>
              <a:t>research</a:t>
            </a:r>
            <a:r>
              <a:rPr lang="en-US" sz="1392" b="0" i="0" u="none" strike="noStrike" cap="none">
                <a:solidFill>
                  <a:srgbClr val="203864"/>
                </a:solidFill>
                <a:latin typeface="Century Gothic"/>
                <a:ea typeface="Century Gothic"/>
                <a:cs typeface="Century Gothic"/>
                <a:sym typeface="Century Gothic"/>
              </a:rPr>
              <a:t> tool:</a:t>
            </a:r>
            <a:endParaRPr/>
          </a:p>
          <a:p>
            <a:pPr marL="405719" marR="0" lvl="1" indent="-135238" algn="l" rtl="0">
              <a:lnSpc>
                <a:spcPct val="150000"/>
              </a:lnSpc>
              <a:spcBef>
                <a:spcPts val="500"/>
              </a:spcBef>
              <a:spcAft>
                <a:spcPts val="0"/>
              </a:spcAft>
              <a:buClr>
                <a:srgbClr val="203864"/>
              </a:buClr>
              <a:buSzPts val="1300"/>
              <a:buFont typeface="Arial"/>
              <a:buChar char="•"/>
            </a:pPr>
            <a:r>
              <a:rPr lang="en-US" sz="1392" b="0" i="0" u="none" strike="noStrike" cap="none">
                <a:solidFill>
                  <a:srgbClr val="203864"/>
                </a:solidFill>
                <a:latin typeface="Century Gothic"/>
                <a:ea typeface="Century Gothic"/>
                <a:cs typeface="Century Gothic"/>
                <a:sym typeface="Century Gothic"/>
              </a:rPr>
              <a:t>to help linguists in gaining access to language ideologies and attitudes towards language varieties</a:t>
            </a:r>
            <a:endParaRPr/>
          </a:p>
        </p:txBody>
      </p:sp>
      <p:pic>
        <p:nvPicPr>
          <p:cNvPr id="107" name="Google Shape;107;p6" descr="Google Shape;107;p6"/>
          <p:cNvPicPr preferRelativeResize="0"/>
          <p:nvPr/>
        </p:nvPicPr>
        <p:blipFill rotWithShape="1">
          <a:blip r:embed="rId4">
            <a:alphaModFix/>
          </a:blip>
          <a:srcRect/>
          <a:stretch/>
        </p:blipFill>
        <p:spPr>
          <a:xfrm>
            <a:off x="838200" y="5712724"/>
            <a:ext cx="824109" cy="824111"/>
          </a:xfrm>
          <a:prstGeom prst="rect">
            <a:avLst/>
          </a:prstGeom>
          <a:noFill/>
          <a:ln>
            <a:noFill/>
          </a:ln>
        </p:spPr>
      </p:pic>
      <p:sp>
        <p:nvSpPr>
          <p:cNvPr id="108" name="Google Shape;108;p6"/>
          <p:cNvSpPr txBox="1"/>
          <p:nvPr/>
        </p:nvSpPr>
        <p:spPr>
          <a:xfrm>
            <a:off x="883919" y="6395863"/>
            <a:ext cx="2042162" cy="281901"/>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04/10/22</a:t>
            </a:r>
            <a:endParaRPr/>
          </a:p>
        </p:txBody>
      </p:sp>
      <p:sp>
        <p:nvSpPr>
          <p:cNvPr id="109" name="Google Shape;109;p6"/>
          <p:cNvSpPr txBox="1">
            <a:spLocks noGrp="1"/>
          </p:cNvSpPr>
          <p:nvPr>
            <p:ph type="sldNum" idx="4294967295"/>
          </p:nvPr>
        </p:nvSpPr>
        <p:spPr>
          <a:xfrm>
            <a:off x="11546199" y="6395863"/>
            <a:ext cx="188561" cy="281901"/>
          </a:xfrm>
          <a:prstGeom prst="rect">
            <a:avLst/>
          </a:prstGeom>
          <a:noFill/>
          <a:ln>
            <a:noFill/>
          </a:ln>
        </p:spPr>
        <p:txBody>
          <a:bodyPr spcFirstLastPara="1" wrap="square" lIns="45675" tIns="45675" rIns="45675" bIns="45675" anchor="ctr" anchorCtr="0">
            <a:spAutoFit/>
          </a:bodyPr>
          <a:lstStyle/>
          <a:p>
            <a:pPr marL="0" marR="0" lvl="0" indent="0" algn="r" rtl="0">
              <a:lnSpc>
                <a:spcPct val="100000"/>
              </a:lnSpc>
              <a:spcBef>
                <a:spcPts val="0"/>
              </a:spcBef>
              <a:spcAft>
                <a:spcPts val="0"/>
              </a:spcAft>
              <a:buClr>
                <a:srgbClr val="203864"/>
              </a:buClr>
              <a:buSzPts val="1200"/>
              <a:buFont typeface="Century Gothic"/>
              <a:buNone/>
            </a:pPr>
            <a:fld id="{00000000-1234-1234-1234-123412341234}" type="slidenum">
              <a:rPr lang="en-US">
                <a:solidFill>
                  <a:srgbClr val="203864"/>
                </a:solidFill>
                <a:latin typeface="Century Gothic"/>
                <a:ea typeface="Century Gothic"/>
                <a:cs typeface="Century Gothic"/>
                <a:sym typeface="Century Gothic"/>
              </a:r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p:nvPr/>
        </p:nvSpPr>
        <p:spPr>
          <a:xfrm>
            <a:off x="4693920" y="6395865"/>
            <a:ext cx="2804100" cy="276900"/>
          </a:xfrm>
          <a:prstGeom prst="rect">
            <a:avLst/>
          </a:prstGeom>
          <a:noFill/>
          <a:ln>
            <a:noFill/>
          </a:ln>
        </p:spPr>
        <p:txBody>
          <a:bodyPr spcFirstLastPara="1" wrap="square" lIns="45675" tIns="45675" rIns="45675" bIns="45675" anchor="ctr" anchorCtr="0">
            <a:spAutoFit/>
          </a:bodyPr>
          <a:lstStyle/>
          <a:p>
            <a:pPr marL="0" lvl="0" indent="0" algn="ctr" rtl="0">
              <a:spcBef>
                <a:spcPts val="0"/>
              </a:spcBef>
              <a:spcAft>
                <a:spcPts val="0"/>
              </a:spcAft>
              <a:buClr>
                <a:srgbClr val="203864"/>
              </a:buClr>
              <a:buSzPts val="1200"/>
              <a:buFont typeface="Century Gothic"/>
              <a:buNone/>
            </a:pPr>
            <a:r>
              <a:rPr lang="en-US" sz="1200">
                <a:solidFill>
                  <a:srgbClr val="203864"/>
                </a:solidFill>
                <a:latin typeface="Century Gothic"/>
                <a:ea typeface="Century Gothic"/>
                <a:cs typeface="Century Gothic"/>
                <a:sym typeface="Century Gothic"/>
              </a:rPr>
              <a:t>CLARIN Annual Conference, Prague</a:t>
            </a:r>
            <a:endParaRPr sz="1200">
              <a:solidFill>
                <a:srgbClr val="203864"/>
              </a:solidFill>
              <a:latin typeface="Century Gothic"/>
              <a:ea typeface="Century Gothic"/>
              <a:cs typeface="Century Gothic"/>
              <a:sym typeface="Century Gothic"/>
            </a:endParaRPr>
          </a:p>
        </p:txBody>
      </p:sp>
      <p:pic>
        <p:nvPicPr>
          <p:cNvPr id="115" name="Google Shape;115;p7" descr="Google Shape;115;p7"/>
          <p:cNvPicPr preferRelativeResize="0"/>
          <p:nvPr/>
        </p:nvPicPr>
        <p:blipFill rotWithShape="1">
          <a:blip r:embed="rId3">
            <a:alphaModFix/>
          </a:blip>
          <a:srcRect/>
          <a:stretch/>
        </p:blipFill>
        <p:spPr>
          <a:xfrm>
            <a:off x="0" y="0"/>
            <a:ext cx="12192000" cy="1602770"/>
          </a:xfrm>
          <a:prstGeom prst="rect">
            <a:avLst/>
          </a:prstGeom>
          <a:noFill/>
          <a:ln>
            <a:noFill/>
          </a:ln>
        </p:spPr>
      </p:pic>
      <p:sp>
        <p:nvSpPr>
          <p:cNvPr id="116" name="Google Shape;116;p7"/>
          <p:cNvSpPr txBox="1">
            <a:spLocks noGrp="1"/>
          </p:cNvSpPr>
          <p:nvPr>
            <p:ph type="title"/>
          </p:nvPr>
        </p:nvSpPr>
        <p:spPr>
          <a:xfrm>
            <a:off x="261674" y="138602"/>
            <a:ext cx="10515601" cy="1325701"/>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203864"/>
              </a:buClr>
              <a:buSzPts val="4000"/>
              <a:buFont typeface="Century Gothic"/>
              <a:buNone/>
            </a:pPr>
            <a:r>
              <a:rPr lang="en-US" sz="4000" b="1">
                <a:solidFill>
                  <a:srgbClr val="203864"/>
                </a:solidFill>
                <a:latin typeface="Century Gothic"/>
                <a:ea typeface="Century Gothic"/>
                <a:cs typeface="Century Gothic"/>
                <a:sym typeface="Century Gothic"/>
              </a:rPr>
              <a:t>The societal potential</a:t>
            </a:r>
            <a:endParaRPr/>
          </a:p>
        </p:txBody>
      </p:sp>
      <p:sp>
        <p:nvSpPr>
          <p:cNvPr id="117" name="Google Shape;117;p7"/>
          <p:cNvSpPr txBox="1"/>
          <p:nvPr/>
        </p:nvSpPr>
        <p:spPr>
          <a:xfrm>
            <a:off x="883919" y="1831425"/>
            <a:ext cx="10424161" cy="3972387"/>
          </a:xfrm>
          <a:prstGeom prst="rect">
            <a:avLst/>
          </a:prstGeom>
          <a:noFill/>
          <a:ln>
            <a:noFill/>
          </a:ln>
        </p:spPr>
        <p:txBody>
          <a:bodyPr spcFirstLastPara="1" wrap="square" lIns="45675" tIns="45675" rIns="45675" bIns="45675" anchor="t" anchorCtr="0">
            <a:normAutofit/>
          </a:bodyPr>
          <a:lstStyle/>
          <a:p>
            <a:pPr marL="105155" marR="0" lvl="0" indent="-105155" algn="l" rtl="0">
              <a:lnSpc>
                <a:spcPct val="150000"/>
              </a:lnSpc>
              <a:spcBef>
                <a:spcPts val="0"/>
              </a:spcBef>
              <a:spcAft>
                <a:spcPts val="0"/>
              </a:spcAft>
              <a:buClr>
                <a:srgbClr val="203864"/>
              </a:buClr>
              <a:buSzPts val="1600"/>
              <a:buFont typeface="Arial"/>
              <a:buChar char="•"/>
            </a:pPr>
            <a:r>
              <a:rPr lang="en-US" sz="1600" b="0" i="0" u="none" strike="noStrike" cap="none">
                <a:solidFill>
                  <a:srgbClr val="203864"/>
                </a:solidFill>
                <a:latin typeface="Century Gothic"/>
                <a:ea typeface="Century Gothic"/>
                <a:cs typeface="Century Gothic"/>
                <a:sym typeface="Century Gothic"/>
              </a:rPr>
              <a:t>For policy makers and stakeholders:</a:t>
            </a:r>
            <a:endParaRPr/>
          </a:p>
          <a:p>
            <a:pPr marL="466344" marR="0" lvl="1" indent="-155447" algn="l" rtl="0">
              <a:lnSpc>
                <a:spcPct val="150000"/>
              </a:lnSpc>
              <a:spcBef>
                <a:spcPts val="600"/>
              </a:spcBef>
              <a:spcAft>
                <a:spcPts val="0"/>
              </a:spcAft>
              <a:buClr>
                <a:srgbClr val="203864"/>
              </a:buClr>
              <a:buSzPts val="1600"/>
              <a:buFont typeface="Arial"/>
              <a:buChar char="•"/>
            </a:pPr>
            <a:r>
              <a:rPr lang="en-US" sz="1600" b="0" i="0" u="none" strike="noStrike" cap="none">
                <a:solidFill>
                  <a:srgbClr val="203864"/>
                </a:solidFill>
                <a:latin typeface="Century Gothic"/>
                <a:ea typeface="Century Gothic"/>
                <a:cs typeface="Century Gothic"/>
                <a:sym typeface="Century Gothic"/>
              </a:rPr>
              <a:t>how ideologies about languages can influence the linguistic behavior of speakers.</a:t>
            </a:r>
            <a:endParaRPr/>
          </a:p>
          <a:p>
            <a:pPr marL="466344" marR="0" lvl="1" indent="-155447" algn="l" rtl="0">
              <a:lnSpc>
                <a:spcPct val="150000"/>
              </a:lnSpc>
              <a:spcBef>
                <a:spcPts val="600"/>
              </a:spcBef>
              <a:spcAft>
                <a:spcPts val="0"/>
              </a:spcAft>
              <a:buClr>
                <a:srgbClr val="203864"/>
              </a:buClr>
              <a:buSzPts val="1600"/>
              <a:buFont typeface="Arial"/>
              <a:buChar char="•"/>
            </a:pPr>
            <a:r>
              <a:rPr lang="en-US" sz="1600" b="0" i="0" u="none" strike="noStrike" cap="none">
                <a:solidFill>
                  <a:srgbClr val="203864"/>
                </a:solidFill>
                <a:latin typeface="Century Gothic"/>
                <a:ea typeface="Century Gothic"/>
                <a:cs typeface="Century Gothic"/>
                <a:sym typeface="Century Gothic"/>
              </a:rPr>
              <a:t>students’ motivation for language learning, thus developing specific school curricula for addressing students’ communicative needs. </a:t>
            </a:r>
            <a:endParaRPr/>
          </a:p>
        </p:txBody>
      </p:sp>
      <p:pic>
        <p:nvPicPr>
          <p:cNvPr id="118" name="Google Shape;118;p7" descr="Google Shape;118;p7"/>
          <p:cNvPicPr preferRelativeResize="0"/>
          <p:nvPr/>
        </p:nvPicPr>
        <p:blipFill rotWithShape="1">
          <a:blip r:embed="rId4">
            <a:alphaModFix/>
          </a:blip>
          <a:srcRect/>
          <a:stretch/>
        </p:blipFill>
        <p:spPr>
          <a:xfrm>
            <a:off x="838200" y="5712724"/>
            <a:ext cx="824109" cy="824111"/>
          </a:xfrm>
          <a:prstGeom prst="rect">
            <a:avLst/>
          </a:prstGeom>
          <a:noFill/>
          <a:ln>
            <a:noFill/>
          </a:ln>
        </p:spPr>
      </p:pic>
      <p:sp>
        <p:nvSpPr>
          <p:cNvPr id="119" name="Google Shape;119;p7"/>
          <p:cNvSpPr txBox="1"/>
          <p:nvPr/>
        </p:nvSpPr>
        <p:spPr>
          <a:xfrm>
            <a:off x="883919" y="6395863"/>
            <a:ext cx="2042162" cy="281901"/>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04/10/22</a:t>
            </a:r>
            <a:endParaRPr/>
          </a:p>
        </p:txBody>
      </p:sp>
      <p:sp>
        <p:nvSpPr>
          <p:cNvPr id="120" name="Google Shape;120;p7"/>
          <p:cNvSpPr txBox="1">
            <a:spLocks noGrp="1"/>
          </p:cNvSpPr>
          <p:nvPr>
            <p:ph type="sldNum" idx="4294967295"/>
          </p:nvPr>
        </p:nvSpPr>
        <p:spPr>
          <a:xfrm>
            <a:off x="11546199" y="6395863"/>
            <a:ext cx="188561" cy="281901"/>
          </a:xfrm>
          <a:prstGeom prst="rect">
            <a:avLst/>
          </a:prstGeom>
          <a:noFill/>
          <a:ln>
            <a:noFill/>
          </a:ln>
        </p:spPr>
        <p:txBody>
          <a:bodyPr spcFirstLastPara="1" wrap="square" lIns="45675" tIns="45675" rIns="45675" bIns="45675" anchor="ctr" anchorCtr="0">
            <a:spAutoFit/>
          </a:bodyPr>
          <a:lstStyle/>
          <a:p>
            <a:pPr marL="0" marR="0" lvl="0" indent="0" algn="r" rtl="0">
              <a:lnSpc>
                <a:spcPct val="100000"/>
              </a:lnSpc>
              <a:spcBef>
                <a:spcPts val="0"/>
              </a:spcBef>
              <a:spcAft>
                <a:spcPts val="0"/>
              </a:spcAft>
              <a:buClr>
                <a:srgbClr val="203864"/>
              </a:buClr>
              <a:buSzPts val="1200"/>
              <a:buFont typeface="Century Gothic"/>
              <a:buNone/>
            </a:pPr>
            <a:fld id="{00000000-1234-1234-1234-123412341234}" type="slidenum">
              <a:rPr lang="en-US">
                <a:solidFill>
                  <a:srgbClr val="203864"/>
                </a:solidFill>
                <a:latin typeface="Century Gothic"/>
                <a:ea typeface="Century Gothic"/>
                <a:cs typeface="Century Gothic"/>
                <a:sym typeface="Century Gothic"/>
              </a:r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p:nvPr/>
        </p:nvSpPr>
        <p:spPr>
          <a:xfrm>
            <a:off x="4693920" y="6395865"/>
            <a:ext cx="2804100" cy="276900"/>
          </a:xfrm>
          <a:prstGeom prst="rect">
            <a:avLst/>
          </a:prstGeom>
          <a:noFill/>
          <a:ln>
            <a:noFill/>
          </a:ln>
        </p:spPr>
        <p:txBody>
          <a:bodyPr spcFirstLastPara="1" wrap="square" lIns="45675" tIns="45675" rIns="45675" bIns="45675" anchor="ctr" anchorCtr="0">
            <a:spAutoFit/>
          </a:bodyPr>
          <a:lstStyle/>
          <a:p>
            <a:pPr marL="0" lvl="0" indent="0" algn="ctr" rtl="0">
              <a:spcBef>
                <a:spcPts val="0"/>
              </a:spcBef>
              <a:spcAft>
                <a:spcPts val="0"/>
              </a:spcAft>
              <a:buClr>
                <a:srgbClr val="203864"/>
              </a:buClr>
              <a:buSzPts val="1200"/>
              <a:buFont typeface="Century Gothic"/>
              <a:buNone/>
            </a:pPr>
            <a:r>
              <a:rPr lang="en-US" sz="1200">
                <a:solidFill>
                  <a:srgbClr val="203864"/>
                </a:solidFill>
                <a:latin typeface="Century Gothic"/>
                <a:ea typeface="Century Gothic"/>
                <a:cs typeface="Century Gothic"/>
                <a:sym typeface="Century Gothic"/>
              </a:rPr>
              <a:t>CLARIN Annual Conference, Prague</a:t>
            </a:r>
            <a:endParaRPr sz="1200">
              <a:solidFill>
                <a:srgbClr val="203864"/>
              </a:solidFill>
              <a:latin typeface="Century Gothic"/>
              <a:ea typeface="Century Gothic"/>
              <a:cs typeface="Century Gothic"/>
              <a:sym typeface="Century Gothic"/>
            </a:endParaRPr>
          </a:p>
        </p:txBody>
      </p:sp>
      <p:pic>
        <p:nvPicPr>
          <p:cNvPr id="126" name="Google Shape;126;p8" descr="Google Shape;126;p8"/>
          <p:cNvPicPr preferRelativeResize="0"/>
          <p:nvPr/>
        </p:nvPicPr>
        <p:blipFill rotWithShape="1">
          <a:blip r:embed="rId3">
            <a:alphaModFix/>
          </a:blip>
          <a:srcRect/>
          <a:stretch/>
        </p:blipFill>
        <p:spPr>
          <a:xfrm>
            <a:off x="0" y="0"/>
            <a:ext cx="12192000" cy="1602770"/>
          </a:xfrm>
          <a:prstGeom prst="rect">
            <a:avLst/>
          </a:prstGeom>
          <a:noFill/>
          <a:ln>
            <a:noFill/>
          </a:ln>
        </p:spPr>
      </p:pic>
      <p:sp>
        <p:nvSpPr>
          <p:cNvPr id="127" name="Google Shape;127;p8"/>
          <p:cNvSpPr txBox="1">
            <a:spLocks noGrp="1"/>
          </p:cNvSpPr>
          <p:nvPr>
            <p:ph type="title"/>
          </p:nvPr>
        </p:nvSpPr>
        <p:spPr>
          <a:xfrm>
            <a:off x="838200" y="138602"/>
            <a:ext cx="10515600" cy="1325564"/>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203864"/>
              </a:buClr>
              <a:buSzPts val="4000"/>
              <a:buFont typeface="Century Gothic"/>
              <a:buNone/>
            </a:pPr>
            <a:r>
              <a:rPr lang="en-US" sz="4000" b="1">
                <a:solidFill>
                  <a:srgbClr val="203864"/>
                </a:solidFill>
                <a:latin typeface="Century Gothic"/>
                <a:ea typeface="Century Gothic"/>
                <a:cs typeface="Century Gothic"/>
                <a:sym typeface="Century Gothic"/>
              </a:rPr>
              <a:t>Towards a new resource for CLARIN</a:t>
            </a:r>
            <a:endParaRPr/>
          </a:p>
        </p:txBody>
      </p:sp>
      <p:sp>
        <p:nvSpPr>
          <p:cNvPr id="128" name="Google Shape;128;p8"/>
          <p:cNvSpPr txBox="1"/>
          <p:nvPr/>
        </p:nvSpPr>
        <p:spPr>
          <a:xfrm>
            <a:off x="883919" y="1831425"/>
            <a:ext cx="10424161" cy="3972387"/>
          </a:xfrm>
          <a:prstGeom prst="rect">
            <a:avLst/>
          </a:prstGeom>
          <a:noFill/>
          <a:ln>
            <a:noFill/>
          </a:ln>
        </p:spPr>
        <p:txBody>
          <a:bodyPr spcFirstLastPara="1" wrap="square" lIns="45675" tIns="45675" rIns="45675" bIns="45675" anchor="t" anchorCtr="0">
            <a:normAutofit/>
          </a:bodyPr>
          <a:lstStyle/>
          <a:p>
            <a:pPr marL="164592" marR="0" lvl="0" indent="-164592" algn="l" rtl="0">
              <a:lnSpc>
                <a:spcPct val="120000"/>
              </a:lnSpc>
              <a:spcBef>
                <a:spcPts val="0"/>
              </a:spcBef>
              <a:spcAft>
                <a:spcPts val="0"/>
              </a:spcAft>
              <a:buClr>
                <a:srgbClr val="203864"/>
              </a:buClr>
              <a:buSzPts val="1700"/>
              <a:buFont typeface="Arial"/>
              <a:buChar char="•"/>
            </a:pPr>
            <a:r>
              <a:rPr lang="en-US" sz="1700" b="0" i="0" u="none" strike="noStrike" cap="none">
                <a:solidFill>
                  <a:srgbClr val="203864"/>
                </a:solidFill>
                <a:latin typeface="Century Gothic"/>
                <a:ea typeface="Century Gothic"/>
                <a:cs typeface="Century Gothic"/>
                <a:sym typeface="Century Gothic"/>
              </a:rPr>
              <a:t>A multilingual collection of linguistic autobiographies </a:t>
            </a:r>
            <a:endParaRPr/>
          </a:p>
          <a:p>
            <a:pPr marL="914400" marR="0" lvl="1" indent="-338327" algn="l" rtl="0">
              <a:lnSpc>
                <a:spcPct val="120000"/>
              </a:lnSpc>
              <a:spcBef>
                <a:spcPts val="0"/>
              </a:spcBef>
              <a:spcAft>
                <a:spcPts val="0"/>
              </a:spcAft>
              <a:buClr>
                <a:srgbClr val="203864"/>
              </a:buClr>
              <a:buSzPts val="1700"/>
              <a:buFont typeface="Arial"/>
              <a:buChar char="•"/>
            </a:pPr>
            <a:r>
              <a:rPr lang="en-US" sz="1700" b="0" i="0" u="none" strike="noStrike" cap="none">
                <a:solidFill>
                  <a:srgbClr val="203864"/>
                </a:solidFill>
                <a:latin typeface="Century Gothic"/>
                <a:ea typeface="Century Gothic"/>
                <a:cs typeface="Century Gothic"/>
                <a:sym typeface="Century Gothic"/>
              </a:rPr>
              <a:t>Italy and Norway </a:t>
            </a:r>
            <a:endParaRPr/>
          </a:p>
          <a:p>
            <a:pPr marL="914400" marR="0" lvl="1" indent="-338327" algn="l" rtl="0">
              <a:lnSpc>
                <a:spcPct val="120000"/>
              </a:lnSpc>
              <a:spcBef>
                <a:spcPts val="0"/>
              </a:spcBef>
              <a:spcAft>
                <a:spcPts val="0"/>
              </a:spcAft>
              <a:buClr>
                <a:srgbClr val="203864"/>
              </a:buClr>
              <a:buSzPts val="1700"/>
              <a:buFont typeface="Arial"/>
              <a:buChar char="•"/>
            </a:pPr>
            <a:r>
              <a:rPr lang="en-US" sz="1700" b="0" i="0" u="none" strike="noStrike" cap="none">
                <a:solidFill>
                  <a:srgbClr val="203864"/>
                </a:solidFill>
                <a:latin typeface="Century Gothic"/>
                <a:ea typeface="Century Gothic"/>
                <a:cs typeface="Century Gothic"/>
                <a:sym typeface="Century Gothic"/>
              </a:rPr>
              <a:t>different educational settings (L1 and L2 speakers)</a:t>
            </a:r>
            <a:endParaRPr/>
          </a:p>
          <a:p>
            <a:pPr marL="493776" marR="0" lvl="1" indent="-164590" algn="l" rtl="0">
              <a:lnSpc>
                <a:spcPct val="120000"/>
              </a:lnSpc>
              <a:spcBef>
                <a:spcPts val="700"/>
              </a:spcBef>
              <a:spcAft>
                <a:spcPts val="0"/>
              </a:spcAft>
              <a:buClr>
                <a:srgbClr val="203864"/>
              </a:buClr>
              <a:buSzPts val="1700"/>
              <a:buFont typeface="Arial"/>
              <a:buChar char="•"/>
            </a:pPr>
            <a:r>
              <a:rPr lang="en-US" sz="1700" b="0" i="0" u="none" strike="noStrike" cap="none">
                <a:solidFill>
                  <a:srgbClr val="203864"/>
                </a:solidFill>
                <a:latin typeface="Century Gothic"/>
                <a:ea typeface="Century Gothic"/>
                <a:cs typeface="Century Gothic"/>
                <a:sym typeface="Century Gothic"/>
              </a:rPr>
              <a:t>Italian corpus: ca. 200 linguistic autobiographies collected during university linguistic courses, ca. 50 autobiographies of secondary school students and ca. 40 autobiographies of secondary school teachers.</a:t>
            </a:r>
            <a:endParaRPr/>
          </a:p>
          <a:p>
            <a:pPr marL="257554" marR="0" lvl="0" indent="-164590" algn="l" rtl="0">
              <a:lnSpc>
                <a:spcPct val="120000"/>
              </a:lnSpc>
              <a:spcBef>
                <a:spcPts val="700"/>
              </a:spcBef>
              <a:spcAft>
                <a:spcPts val="0"/>
              </a:spcAft>
              <a:buClr>
                <a:srgbClr val="203864"/>
              </a:buClr>
              <a:buSzPts val="1700"/>
              <a:buFont typeface="Arial"/>
              <a:buChar char="•"/>
            </a:pPr>
            <a:r>
              <a:rPr lang="en-US" sz="1700" b="0" i="0" u="none" strike="noStrike" cap="none">
                <a:solidFill>
                  <a:srgbClr val="203864"/>
                </a:solidFill>
                <a:latin typeface="Century Gothic"/>
                <a:ea typeface="Century Gothic"/>
                <a:cs typeface="Century Gothic"/>
                <a:sym typeface="Century Gothic"/>
              </a:rPr>
              <a:t>Encourage the production of new material. </a:t>
            </a:r>
            <a:endParaRPr/>
          </a:p>
          <a:p>
            <a:pPr marL="914400" marR="0" lvl="1" indent="-338327" algn="l" rtl="0">
              <a:lnSpc>
                <a:spcPct val="120000"/>
              </a:lnSpc>
              <a:spcBef>
                <a:spcPts val="700"/>
              </a:spcBef>
              <a:spcAft>
                <a:spcPts val="0"/>
              </a:spcAft>
              <a:buClr>
                <a:srgbClr val="203864"/>
              </a:buClr>
              <a:buSzPts val="1700"/>
              <a:buFont typeface="Arial"/>
              <a:buChar char="•"/>
            </a:pPr>
            <a:r>
              <a:rPr lang="en-US" sz="1700" b="0" i="0" u="none" strike="noStrike" cap="none">
                <a:solidFill>
                  <a:srgbClr val="203864"/>
                </a:solidFill>
                <a:latin typeface="Century Gothic"/>
                <a:ea typeface="Century Gothic"/>
                <a:cs typeface="Century Gothic"/>
                <a:sym typeface="Century Gothic"/>
              </a:rPr>
              <a:t>A multilingual template will be made available to the CLARIN community to facilitate the collection of linguistic autobiographies.</a:t>
            </a:r>
            <a:endParaRPr/>
          </a:p>
          <a:p>
            <a:pPr marL="457200" marR="0" lvl="0" indent="-364236" algn="l" rtl="0">
              <a:lnSpc>
                <a:spcPct val="120000"/>
              </a:lnSpc>
              <a:spcBef>
                <a:spcPts val="0"/>
              </a:spcBef>
              <a:spcAft>
                <a:spcPts val="0"/>
              </a:spcAft>
              <a:buClr>
                <a:srgbClr val="203864"/>
              </a:buClr>
              <a:buSzPts val="2100"/>
              <a:buFont typeface="Arial"/>
              <a:buChar char="•"/>
            </a:pPr>
            <a:r>
              <a:rPr lang="en-US" sz="2100" b="0" i="0" u="none" strike="noStrike" cap="none">
                <a:solidFill>
                  <a:srgbClr val="203864"/>
                </a:solidFill>
                <a:latin typeface="Century Gothic"/>
                <a:ea typeface="Century Gothic"/>
                <a:cs typeface="Century Gothic"/>
                <a:sym typeface="Century Gothic"/>
              </a:rPr>
              <a:t>Uncover eventually already existing material and enhance reusability</a:t>
            </a:r>
            <a:endParaRPr/>
          </a:p>
        </p:txBody>
      </p:sp>
      <p:pic>
        <p:nvPicPr>
          <p:cNvPr id="129" name="Google Shape;129;p8" descr="Google Shape;129;p8"/>
          <p:cNvPicPr preferRelativeResize="0"/>
          <p:nvPr/>
        </p:nvPicPr>
        <p:blipFill rotWithShape="1">
          <a:blip r:embed="rId4">
            <a:alphaModFix/>
          </a:blip>
          <a:srcRect/>
          <a:stretch/>
        </p:blipFill>
        <p:spPr>
          <a:xfrm>
            <a:off x="838200" y="5712724"/>
            <a:ext cx="824109" cy="824111"/>
          </a:xfrm>
          <a:prstGeom prst="rect">
            <a:avLst/>
          </a:prstGeom>
          <a:noFill/>
          <a:ln>
            <a:noFill/>
          </a:ln>
        </p:spPr>
      </p:pic>
      <p:sp>
        <p:nvSpPr>
          <p:cNvPr id="130" name="Google Shape;130;p8"/>
          <p:cNvSpPr txBox="1"/>
          <p:nvPr/>
        </p:nvSpPr>
        <p:spPr>
          <a:xfrm>
            <a:off x="883919" y="6395863"/>
            <a:ext cx="2042162" cy="281901"/>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04/10/22</a:t>
            </a:r>
            <a:endParaRPr/>
          </a:p>
        </p:txBody>
      </p:sp>
      <p:sp>
        <p:nvSpPr>
          <p:cNvPr id="131" name="Google Shape;131;p8"/>
          <p:cNvSpPr txBox="1">
            <a:spLocks noGrp="1"/>
          </p:cNvSpPr>
          <p:nvPr>
            <p:ph type="sldNum" idx="4294967295"/>
          </p:nvPr>
        </p:nvSpPr>
        <p:spPr>
          <a:xfrm>
            <a:off x="11546199" y="6395863"/>
            <a:ext cx="188561" cy="281901"/>
          </a:xfrm>
          <a:prstGeom prst="rect">
            <a:avLst/>
          </a:prstGeom>
          <a:noFill/>
          <a:ln>
            <a:noFill/>
          </a:ln>
        </p:spPr>
        <p:txBody>
          <a:bodyPr spcFirstLastPara="1" wrap="square" lIns="45675" tIns="45675" rIns="45675" bIns="45675" anchor="ctr" anchorCtr="0">
            <a:spAutoFit/>
          </a:bodyPr>
          <a:lstStyle/>
          <a:p>
            <a:pPr marL="0" marR="0" lvl="0" indent="0" algn="r" rtl="0">
              <a:lnSpc>
                <a:spcPct val="100000"/>
              </a:lnSpc>
              <a:spcBef>
                <a:spcPts val="0"/>
              </a:spcBef>
              <a:spcAft>
                <a:spcPts val="0"/>
              </a:spcAft>
              <a:buClr>
                <a:srgbClr val="203864"/>
              </a:buClr>
              <a:buSzPts val="1200"/>
              <a:buFont typeface="Century Gothic"/>
              <a:buNone/>
            </a:pPr>
            <a:fld id="{00000000-1234-1234-1234-123412341234}" type="slidenum">
              <a:rPr lang="en-US">
                <a:solidFill>
                  <a:srgbClr val="203864"/>
                </a:solidFill>
                <a:latin typeface="Century Gothic"/>
                <a:ea typeface="Century Gothic"/>
                <a:cs typeface="Century Gothic"/>
                <a:sym typeface="Century Gothic"/>
              </a:r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p:nvPr/>
        </p:nvSpPr>
        <p:spPr>
          <a:xfrm>
            <a:off x="4693920" y="6395865"/>
            <a:ext cx="2804100" cy="276900"/>
          </a:xfrm>
          <a:prstGeom prst="rect">
            <a:avLst/>
          </a:prstGeom>
          <a:noFill/>
          <a:ln>
            <a:noFill/>
          </a:ln>
        </p:spPr>
        <p:txBody>
          <a:bodyPr spcFirstLastPara="1" wrap="square" lIns="45675" tIns="45675" rIns="45675" bIns="45675" anchor="ctr" anchorCtr="0">
            <a:spAutoFit/>
          </a:bodyPr>
          <a:lstStyle/>
          <a:p>
            <a:pPr marL="0" lvl="0" indent="0" algn="ctr" rtl="0">
              <a:spcBef>
                <a:spcPts val="0"/>
              </a:spcBef>
              <a:spcAft>
                <a:spcPts val="0"/>
              </a:spcAft>
              <a:buClr>
                <a:srgbClr val="203864"/>
              </a:buClr>
              <a:buSzPts val="1200"/>
              <a:buFont typeface="Century Gothic"/>
              <a:buNone/>
            </a:pPr>
            <a:r>
              <a:rPr lang="en-US" sz="1200">
                <a:solidFill>
                  <a:srgbClr val="203864"/>
                </a:solidFill>
                <a:latin typeface="Century Gothic"/>
                <a:ea typeface="Century Gothic"/>
                <a:cs typeface="Century Gothic"/>
                <a:sym typeface="Century Gothic"/>
              </a:rPr>
              <a:t>CLARIN Annual Conference, Prague</a:t>
            </a:r>
            <a:endParaRPr>
              <a:solidFill>
                <a:schemeClr val="dk1"/>
              </a:solidFill>
            </a:endParaRPr>
          </a:p>
        </p:txBody>
      </p:sp>
      <p:pic>
        <p:nvPicPr>
          <p:cNvPr id="137" name="Google Shape;137;p10" descr="Google Shape;148;p9"/>
          <p:cNvPicPr preferRelativeResize="0"/>
          <p:nvPr/>
        </p:nvPicPr>
        <p:blipFill rotWithShape="1">
          <a:blip r:embed="rId3">
            <a:alphaModFix/>
          </a:blip>
          <a:srcRect/>
          <a:stretch/>
        </p:blipFill>
        <p:spPr>
          <a:xfrm>
            <a:off x="0" y="0"/>
            <a:ext cx="12192000" cy="1602770"/>
          </a:xfrm>
          <a:prstGeom prst="rect">
            <a:avLst/>
          </a:prstGeom>
          <a:noFill/>
          <a:ln>
            <a:noFill/>
          </a:ln>
        </p:spPr>
      </p:pic>
      <p:sp>
        <p:nvSpPr>
          <p:cNvPr id="138" name="Google Shape;138;p10"/>
          <p:cNvSpPr txBox="1">
            <a:spLocks noGrp="1"/>
          </p:cNvSpPr>
          <p:nvPr>
            <p:ph type="title"/>
          </p:nvPr>
        </p:nvSpPr>
        <p:spPr>
          <a:xfrm>
            <a:off x="838200" y="138602"/>
            <a:ext cx="10515600" cy="1325564"/>
          </a:xfrm>
          <a:prstGeom prst="rect">
            <a:avLst/>
          </a:prstGeom>
          <a:noFill/>
          <a:ln>
            <a:noFill/>
          </a:ln>
        </p:spPr>
        <p:txBody>
          <a:bodyPr spcFirstLastPara="1" wrap="square" lIns="45675" tIns="45675" rIns="45675" bIns="45675" anchor="ctr" anchorCtr="0">
            <a:normAutofit/>
          </a:bodyPr>
          <a:lstStyle/>
          <a:p>
            <a:pPr marL="0" marR="0" lvl="0" indent="0" algn="l" rtl="0">
              <a:lnSpc>
                <a:spcPct val="90000"/>
              </a:lnSpc>
              <a:spcBef>
                <a:spcPts val="0"/>
              </a:spcBef>
              <a:spcAft>
                <a:spcPts val="0"/>
              </a:spcAft>
              <a:buClr>
                <a:srgbClr val="203864"/>
              </a:buClr>
              <a:buSzPts val="4000"/>
              <a:buFont typeface="Century Gothic"/>
              <a:buNone/>
            </a:pPr>
            <a:r>
              <a:rPr lang="en-US" sz="4000" b="1">
                <a:solidFill>
                  <a:srgbClr val="203864"/>
                </a:solidFill>
                <a:latin typeface="Century Gothic"/>
                <a:ea typeface="Century Gothic"/>
                <a:cs typeface="Century Gothic"/>
                <a:sym typeface="Century Gothic"/>
              </a:rPr>
              <a:t>A new resource family on linguistic reflexivity</a:t>
            </a:r>
            <a:endParaRPr/>
          </a:p>
        </p:txBody>
      </p:sp>
      <p:pic>
        <p:nvPicPr>
          <p:cNvPr id="139" name="Google Shape;139;p10" descr="Google Shape;150;p9"/>
          <p:cNvPicPr preferRelativeResize="0"/>
          <p:nvPr/>
        </p:nvPicPr>
        <p:blipFill rotWithShape="1">
          <a:blip r:embed="rId4">
            <a:alphaModFix/>
          </a:blip>
          <a:srcRect/>
          <a:stretch/>
        </p:blipFill>
        <p:spPr>
          <a:xfrm>
            <a:off x="838200" y="5712724"/>
            <a:ext cx="824109" cy="824111"/>
          </a:xfrm>
          <a:prstGeom prst="rect">
            <a:avLst/>
          </a:prstGeom>
          <a:noFill/>
          <a:ln>
            <a:noFill/>
          </a:ln>
        </p:spPr>
      </p:pic>
      <p:sp>
        <p:nvSpPr>
          <p:cNvPr id="140" name="Google Shape;140;p10"/>
          <p:cNvSpPr txBox="1"/>
          <p:nvPr/>
        </p:nvSpPr>
        <p:spPr>
          <a:xfrm>
            <a:off x="883919" y="6395863"/>
            <a:ext cx="2042162" cy="281901"/>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203864"/>
              </a:buClr>
              <a:buSzPts val="1200"/>
              <a:buFont typeface="Century Gothic"/>
              <a:buNone/>
            </a:pPr>
            <a:r>
              <a:rPr lang="en-US" sz="1200" b="0" i="0" u="none" strike="noStrike" cap="none">
                <a:solidFill>
                  <a:srgbClr val="203864"/>
                </a:solidFill>
                <a:latin typeface="Century Gothic"/>
                <a:ea typeface="Century Gothic"/>
                <a:cs typeface="Century Gothic"/>
                <a:sym typeface="Century Gothic"/>
              </a:rPr>
              <a:t>04/10/22</a:t>
            </a:r>
            <a:endParaRPr/>
          </a:p>
        </p:txBody>
      </p:sp>
      <p:sp>
        <p:nvSpPr>
          <p:cNvPr id="141" name="Google Shape;141;p10"/>
          <p:cNvSpPr txBox="1">
            <a:spLocks noGrp="1"/>
          </p:cNvSpPr>
          <p:nvPr>
            <p:ph type="sldNum" idx="4294967295"/>
          </p:nvPr>
        </p:nvSpPr>
        <p:spPr>
          <a:xfrm>
            <a:off x="11461780" y="6395884"/>
            <a:ext cx="273021" cy="281901"/>
          </a:xfrm>
          <a:prstGeom prst="rect">
            <a:avLst/>
          </a:prstGeom>
          <a:noFill/>
          <a:ln>
            <a:noFill/>
          </a:ln>
        </p:spPr>
        <p:txBody>
          <a:bodyPr spcFirstLastPara="1" wrap="square" lIns="45675" tIns="45675" rIns="45675" bIns="45675" anchor="ctr" anchorCtr="0">
            <a:spAutoFit/>
          </a:bodyPr>
          <a:lstStyle/>
          <a:p>
            <a:pPr marL="0" marR="0" lvl="0" indent="0" algn="r" rtl="0">
              <a:lnSpc>
                <a:spcPct val="100000"/>
              </a:lnSpc>
              <a:spcBef>
                <a:spcPts val="0"/>
              </a:spcBef>
              <a:spcAft>
                <a:spcPts val="0"/>
              </a:spcAft>
              <a:buClr>
                <a:srgbClr val="203864"/>
              </a:buClr>
              <a:buSzPts val="1200"/>
              <a:buFont typeface="Century Gothic"/>
              <a:buNone/>
            </a:pPr>
            <a:fld id="{00000000-1234-1234-1234-123412341234}" type="slidenum">
              <a:rPr lang="en-US">
                <a:solidFill>
                  <a:srgbClr val="203864"/>
                </a:solidFill>
                <a:latin typeface="Century Gothic"/>
                <a:ea typeface="Century Gothic"/>
                <a:cs typeface="Century Gothic"/>
                <a:sym typeface="Century Gothic"/>
              </a:rPr>
              <a:t>9</a:t>
            </a:fld>
            <a:endParaRPr/>
          </a:p>
        </p:txBody>
      </p:sp>
      <p:pic>
        <p:nvPicPr>
          <p:cNvPr id="142" name="Google Shape;142;p10" descr="Schermata 2022-10-05 alle 11.07.56.png"/>
          <p:cNvPicPr preferRelativeResize="0"/>
          <p:nvPr/>
        </p:nvPicPr>
        <p:blipFill rotWithShape="1">
          <a:blip r:embed="rId5">
            <a:alphaModFix/>
          </a:blip>
          <a:srcRect/>
          <a:stretch/>
        </p:blipFill>
        <p:spPr>
          <a:xfrm>
            <a:off x="2771757" y="1629743"/>
            <a:ext cx="6027589" cy="4600545"/>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1374</Words>
  <Application>Microsoft Office PowerPoint</Application>
  <PresentationFormat>Widescreen</PresentationFormat>
  <Paragraphs>120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Corsiva</vt:lpstr>
      <vt:lpstr>Century Gothic</vt:lpstr>
      <vt:lpstr>Calibri</vt:lpstr>
      <vt:lpstr>Tema di Office</vt:lpstr>
      <vt:lpstr>Linguistic autobiographies  Towards the creation of a multilingual resource family</vt:lpstr>
      <vt:lpstr>What is a linguistic autobiography?</vt:lpstr>
      <vt:lpstr>What is a linguistic autobiography?</vt:lpstr>
      <vt:lpstr>PowerPoint Presentation</vt:lpstr>
      <vt:lpstr>A template example</vt:lpstr>
      <vt:lpstr>Why linguistic autobiographies?</vt:lpstr>
      <vt:lpstr>The societal potential</vt:lpstr>
      <vt:lpstr>Towards a new resource for CLARIN</vt:lpstr>
      <vt:lpstr>A new resource family on linguistic reflexivity</vt:lpstr>
      <vt:lpstr>A new resource family on linguistic reflexivity</vt:lpstr>
      <vt:lpstr>Towards a new resource family</vt:lpstr>
      <vt:lpstr>Potential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Linguistic autobiographies  Towards the creation of a multilingual resource family</dc:title>
  <dc:creator>Quirijn Backx</dc:creator>
  <cp:lastModifiedBy>Quirijn</cp:lastModifiedBy>
  <cp:revision>1</cp:revision>
  <dcterms:modified xsi:type="dcterms:W3CDTF">2022-10-07T10:41:19Z</dcterms:modified>
</cp:coreProperties>
</file>